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png" ContentType="image/png"/>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5486400" cy="8229600"/>
  <p:notesSz cx="5486400" cy="82296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11480" y="2551176"/>
            <a:ext cx="4663440" cy="1728216"/>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822960" y="4608576"/>
            <a:ext cx="3840480" cy="205740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274320" y="1892808"/>
            <a:ext cx="2386584" cy="5431536"/>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2825496" y="1892808"/>
            <a:ext cx="2386584" cy="5431536"/>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4320" y="329184"/>
            <a:ext cx="4937760" cy="1316736"/>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274320" y="1892808"/>
            <a:ext cx="4937760" cy="5431536"/>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1865376" y="7653528"/>
            <a:ext cx="1755648" cy="41148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274320" y="7653528"/>
            <a:ext cx="1261872" cy="4114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950208" y="7653528"/>
            <a:ext cx="1261872" cy="4114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image" Target="../media/image34.png"/><Relationship Id="rId5" Type="http://schemas.openxmlformats.org/officeDocument/2006/relationships/image" Target="../media/image35.png"/><Relationship Id="rId6" Type="http://schemas.openxmlformats.org/officeDocument/2006/relationships/image" Target="../media/image36.png"/><Relationship Id="rId7" Type="http://schemas.openxmlformats.org/officeDocument/2006/relationships/image" Target="../media/image37.png"/><Relationship Id="rId8" Type="http://schemas.openxmlformats.org/officeDocument/2006/relationships/image" Target="../media/image3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9.png"/><Relationship Id="rId3" Type="http://schemas.openxmlformats.org/officeDocument/2006/relationships/image" Target="../media/image40.png"/><Relationship Id="rId4" Type="http://schemas.openxmlformats.org/officeDocument/2006/relationships/image" Target="../media/image41.png"/><Relationship Id="rId5" Type="http://schemas.openxmlformats.org/officeDocument/2006/relationships/image" Target="../media/image42.png"/><Relationship Id="rId6" Type="http://schemas.openxmlformats.org/officeDocument/2006/relationships/image" Target="../media/image4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4.png"/><Relationship Id="rId3" Type="http://schemas.openxmlformats.org/officeDocument/2006/relationships/image" Target="../media/image45.png"/><Relationship Id="rId4" Type="http://schemas.openxmlformats.org/officeDocument/2006/relationships/image" Target="../media/image46.png"/><Relationship Id="rId5" Type="http://schemas.openxmlformats.org/officeDocument/2006/relationships/image" Target="../media/image4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8.png"/><Relationship Id="rId3" Type="http://schemas.openxmlformats.org/officeDocument/2006/relationships/image" Target="../media/image49.png"/><Relationship Id="rId4" Type="http://schemas.openxmlformats.org/officeDocument/2006/relationships/image" Target="../media/image50.png"/><Relationship Id="rId5" Type="http://schemas.openxmlformats.org/officeDocument/2006/relationships/image" Target="../media/image51.png"/><Relationship Id="rId6" Type="http://schemas.openxmlformats.org/officeDocument/2006/relationships/image" Target="../media/image52.png"/><Relationship Id="rId7" Type="http://schemas.openxmlformats.org/officeDocument/2006/relationships/image" Target="../media/image53.png"/><Relationship Id="rId8" Type="http://schemas.openxmlformats.org/officeDocument/2006/relationships/image" Target="../media/image5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5.png"/><Relationship Id="rId3" Type="http://schemas.openxmlformats.org/officeDocument/2006/relationships/image" Target="../media/image56.png"/><Relationship Id="rId4" Type="http://schemas.openxmlformats.org/officeDocument/2006/relationships/image" Target="../media/image57.png"/><Relationship Id="rId5" Type="http://schemas.openxmlformats.org/officeDocument/2006/relationships/image" Target="../media/image58.png"/><Relationship Id="rId6" Type="http://schemas.openxmlformats.org/officeDocument/2006/relationships/image" Target="../media/image59.png"/><Relationship Id="rId7" Type="http://schemas.openxmlformats.org/officeDocument/2006/relationships/image" Target="../media/image60.png"/><Relationship Id="rId8" Type="http://schemas.openxmlformats.org/officeDocument/2006/relationships/image" Target="../media/image6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2.png"/><Relationship Id="rId3" Type="http://schemas.openxmlformats.org/officeDocument/2006/relationships/image" Target="../media/image6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4.png"/><Relationship Id="rId3" Type="http://schemas.openxmlformats.org/officeDocument/2006/relationships/image" Target="../media/image6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6.png"/><Relationship Id="rId3" Type="http://schemas.openxmlformats.org/officeDocument/2006/relationships/image" Target="../media/image6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8.png"/><Relationship Id="rId3" Type="http://schemas.openxmlformats.org/officeDocument/2006/relationships/image" Target="../media/image69.png"/><Relationship Id="rId4" Type="http://schemas.openxmlformats.org/officeDocument/2006/relationships/image" Target="../media/image7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1.png"/><Relationship Id="rId3" Type="http://schemas.openxmlformats.org/officeDocument/2006/relationships/image" Target="../media/image72.png"/><Relationship Id="rId4" Type="http://schemas.openxmlformats.org/officeDocument/2006/relationships/image" Target="../media/image73.png"/><Relationship Id="rId5" Type="http://schemas.openxmlformats.org/officeDocument/2006/relationships/image" Target="../media/image74.png"/><Relationship Id="rId6" Type="http://schemas.openxmlformats.org/officeDocument/2006/relationships/image" Target="../media/image75.png"/><Relationship Id="rId7" Type="http://schemas.openxmlformats.org/officeDocument/2006/relationships/image" Target="../media/image76.png"/><Relationship Id="rId8" Type="http://schemas.openxmlformats.org/officeDocument/2006/relationships/image" Target="../media/image7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8.png"/><Relationship Id="rId3" Type="http://schemas.openxmlformats.org/officeDocument/2006/relationships/image" Target="../media/image79.png"/><Relationship Id="rId4" Type="http://schemas.openxmlformats.org/officeDocument/2006/relationships/image" Target="../media/image80.png"/><Relationship Id="rId5" Type="http://schemas.openxmlformats.org/officeDocument/2006/relationships/image" Target="../media/image81.png"/><Relationship Id="rId6" Type="http://schemas.openxmlformats.org/officeDocument/2006/relationships/image" Target="../media/image82.png"/><Relationship Id="rId7" Type="http://schemas.openxmlformats.org/officeDocument/2006/relationships/image" Target="../media/image8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4.png"/><Relationship Id="rId3" Type="http://schemas.openxmlformats.org/officeDocument/2006/relationships/image" Target="../media/image85.png"/><Relationship Id="rId4" Type="http://schemas.openxmlformats.org/officeDocument/2006/relationships/image" Target="../media/image86.png"/><Relationship Id="rId5" Type="http://schemas.openxmlformats.org/officeDocument/2006/relationships/image" Target="../media/image87.png"/><Relationship Id="rId6" Type="http://schemas.openxmlformats.org/officeDocument/2006/relationships/image" Target="../media/image88.png"/><Relationship Id="rId7" Type="http://schemas.openxmlformats.org/officeDocument/2006/relationships/image" Target="../media/image89.png"/><Relationship Id="rId8" Type="http://schemas.openxmlformats.org/officeDocument/2006/relationships/image" Target="../media/image9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1.png"/><Relationship Id="rId3" Type="http://schemas.openxmlformats.org/officeDocument/2006/relationships/image" Target="../media/image92.png"/><Relationship Id="rId4" Type="http://schemas.openxmlformats.org/officeDocument/2006/relationships/image" Target="../media/image9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7.png"/><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png"/><Relationship Id="rId6" Type="http://schemas.openxmlformats.org/officeDocument/2006/relationships/image" Target="../media/image21.png"/><Relationship Id="rId7" Type="http://schemas.openxmlformats.org/officeDocument/2006/relationships/image" Target="../media/image2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3.png"/><Relationship Id="rId3" Type="http://schemas.openxmlformats.org/officeDocument/2006/relationships/image" Target="../media/image24.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6.png"/><Relationship Id="rId3" Type="http://schemas.openxmlformats.org/officeDocument/2006/relationships/image" Target="../media/image27.png"/><Relationship Id="rId4" Type="http://schemas.openxmlformats.org/officeDocument/2006/relationships/image" Target="../media/image28.png"/><Relationship Id="rId5" Type="http://schemas.openxmlformats.org/officeDocument/2006/relationships/image" Target="../media/image29.png"/><Relationship Id="rId6" Type="http://schemas.openxmlformats.org/officeDocument/2006/relationships/image" Target="../media/image30.png"/><Relationship Id="rId7"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34529" y="633730"/>
            <a:ext cx="3816985" cy="497840"/>
          </a:xfrm>
          <a:prstGeom prst="rect">
            <a:avLst/>
          </a:prstGeom>
        </p:spPr>
        <p:txBody>
          <a:bodyPr wrap="square" lIns="0" tIns="12700" rIns="0" bIns="0" rtlCol="0" vert="horz">
            <a:spAutoFit/>
          </a:bodyPr>
          <a:lstStyle/>
          <a:p>
            <a:pPr algn="ctr">
              <a:lnSpc>
                <a:spcPts val="1860"/>
              </a:lnSpc>
              <a:spcBef>
                <a:spcPts val="100"/>
              </a:spcBef>
            </a:pPr>
            <a:r>
              <a:rPr dirty="0" sz="1600">
                <a:solidFill>
                  <a:srgbClr val="010202"/>
                </a:solidFill>
                <a:latin typeface="Times New Roman"/>
                <a:cs typeface="Times New Roman"/>
              </a:rPr>
              <a:t>Chapter</a:t>
            </a:r>
            <a:r>
              <a:rPr dirty="0" sz="1600" spc="-5">
                <a:solidFill>
                  <a:srgbClr val="010202"/>
                </a:solidFill>
                <a:latin typeface="Times New Roman"/>
                <a:cs typeface="Times New Roman"/>
              </a:rPr>
              <a:t> </a:t>
            </a:r>
            <a:r>
              <a:rPr dirty="0" sz="1600">
                <a:solidFill>
                  <a:srgbClr val="010202"/>
                </a:solidFill>
                <a:latin typeface="Times New Roman"/>
                <a:cs typeface="Times New Roman"/>
              </a:rPr>
              <a:t>2</a:t>
            </a:r>
            <a:endParaRPr sz="1600">
              <a:latin typeface="Times New Roman"/>
              <a:cs typeface="Times New Roman"/>
            </a:endParaRPr>
          </a:p>
          <a:p>
            <a:pPr algn="ctr">
              <a:lnSpc>
                <a:spcPts val="1860"/>
              </a:lnSpc>
            </a:pPr>
            <a:r>
              <a:rPr dirty="0" sz="1600" spc="-5">
                <a:solidFill>
                  <a:srgbClr val="010202"/>
                </a:solidFill>
                <a:latin typeface="Times New Roman"/>
                <a:cs typeface="Times New Roman"/>
              </a:rPr>
              <a:t>THE FIRST </a:t>
            </a:r>
            <a:r>
              <a:rPr dirty="0" sz="1600" spc="-45">
                <a:solidFill>
                  <a:srgbClr val="010202"/>
                </a:solidFill>
                <a:latin typeface="Times New Roman"/>
                <a:cs typeface="Times New Roman"/>
              </a:rPr>
              <a:t>LAW </a:t>
            </a:r>
            <a:r>
              <a:rPr dirty="0" sz="1600" spc="-5">
                <a:solidFill>
                  <a:srgbClr val="010202"/>
                </a:solidFill>
                <a:latin typeface="Times New Roman"/>
                <a:cs typeface="Times New Roman"/>
              </a:rPr>
              <a:t>OF</a:t>
            </a:r>
            <a:r>
              <a:rPr dirty="0" sz="1600" spc="-35">
                <a:solidFill>
                  <a:srgbClr val="010202"/>
                </a:solidFill>
                <a:latin typeface="Times New Roman"/>
                <a:cs typeface="Times New Roman"/>
              </a:rPr>
              <a:t> </a:t>
            </a:r>
            <a:r>
              <a:rPr dirty="0" sz="1600" spc="-10">
                <a:solidFill>
                  <a:srgbClr val="010202"/>
                </a:solidFill>
                <a:latin typeface="Times New Roman"/>
                <a:cs typeface="Times New Roman"/>
              </a:rPr>
              <a:t>THERMODYNAMICS</a:t>
            </a:r>
            <a:endParaRPr sz="1600">
              <a:latin typeface="Times New Roman"/>
              <a:cs typeface="Times New Roman"/>
            </a:endParaRPr>
          </a:p>
        </p:txBody>
      </p:sp>
      <p:sp>
        <p:nvSpPr>
          <p:cNvPr id="3" name="object 3"/>
          <p:cNvSpPr txBox="1"/>
          <p:nvPr/>
        </p:nvSpPr>
        <p:spPr>
          <a:xfrm>
            <a:off x="443590" y="1404773"/>
            <a:ext cx="4606290" cy="6282055"/>
          </a:xfrm>
          <a:prstGeom prst="rect">
            <a:avLst/>
          </a:prstGeom>
        </p:spPr>
        <p:txBody>
          <a:bodyPr wrap="square" lIns="0" tIns="12700" rIns="0" bIns="0" rtlCol="0" vert="horz">
            <a:spAutoFit/>
          </a:bodyPr>
          <a:lstStyle/>
          <a:p>
            <a:pPr lvl="1" marL="1886585" indent="-191135">
              <a:lnSpc>
                <a:spcPct val="100000"/>
              </a:lnSpc>
              <a:spcBef>
                <a:spcPts val="100"/>
              </a:spcBef>
              <a:buAutoNum type="arabicPeriod"/>
              <a:tabLst>
                <a:tab pos="1887220" algn="l"/>
              </a:tabLst>
            </a:pPr>
            <a:r>
              <a:rPr dirty="0" sz="1000" spc="-5" b="1">
                <a:solidFill>
                  <a:srgbClr val="010202"/>
                </a:solidFill>
                <a:latin typeface="Times New Roman"/>
                <a:cs typeface="Times New Roman"/>
              </a:rPr>
              <a:t>INTRODUCTION</a:t>
            </a:r>
            <a:endParaRPr sz="1000">
              <a:latin typeface="Times New Roman"/>
              <a:cs typeface="Times New Roman"/>
            </a:endParaRPr>
          </a:p>
          <a:p>
            <a:pPr lvl="1">
              <a:lnSpc>
                <a:spcPct val="100000"/>
              </a:lnSpc>
              <a:spcBef>
                <a:spcPts val="10"/>
              </a:spcBef>
              <a:buClr>
                <a:srgbClr val="010202"/>
              </a:buClr>
              <a:buFont typeface="Times New Roman"/>
              <a:buAutoNum type="arabicPeriod"/>
            </a:pPr>
            <a:endParaRPr sz="1050">
              <a:latin typeface="Times New Roman"/>
              <a:cs typeface="Times New Roman"/>
            </a:endParaRPr>
          </a:p>
          <a:p>
            <a:pPr algn="just" marL="13335" marR="5080" indent="-635">
              <a:lnSpc>
                <a:spcPct val="100000"/>
              </a:lnSpc>
            </a:pPr>
            <a:r>
              <a:rPr dirty="0" sz="1000" spc="-5">
                <a:solidFill>
                  <a:srgbClr val="010202"/>
                </a:solidFill>
                <a:latin typeface="Times New Roman"/>
                <a:cs typeface="Times New Roman"/>
              </a:rPr>
              <a:t>Kinetic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is conserved 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frictionless system of interacting rigid elastic bodies. A  </a:t>
            </a:r>
            <a:r>
              <a:rPr dirty="0" sz="1000">
                <a:solidFill>
                  <a:srgbClr val="010202"/>
                </a:solidFill>
                <a:latin typeface="Times New Roman"/>
                <a:cs typeface="Times New Roman"/>
              </a:rPr>
              <a:t>collision between two of these bodies results in a transfer of kinetic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from one to  the </a:t>
            </a:r>
            <a:r>
              <a:rPr dirty="0" sz="1000" spc="-10">
                <a:solidFill>
                  <a:srgbClr val="010202"/>
                </a:solidFill>
                <a:latin typeface="Times New Roman"/>
                <a:cs typeface="Times New Roman"/>
              </a:rPr>
              <a:t>other, </a:t>
            </a:r>
            <a:r>
              <a:rPr dirty="0" sz="1000">
                <a:solidFill>
                  <a:srgbClr val="010202"/>
                </a:solidFill>
                <a:latin typeface="Times New Roman"/>
                <a:cs typeface="Times New Roman"/>
              </a:rPr>
              <a:t>the work done by the one equals the work done on the </a:t>
            </a:r>
            <a:r>
              <a:rPr dirty="0" sz="1000" spc="-10">
                <a:solidFill>
                  <a:srgbClr val="010202"/>
                </a:solidFill>
                <a:latin typeface="Times New Roman"/>
                <a:cs typeface="Times New Roman"/>
              </a:rPr>
              <a:t>other, </a:t>
            </a:r>
            <a:r>
              <a:rPr dirty="0" sz="1000">
                <a:solidFill>
                  <a:srgbClr val="010202"/>
                </a:solidFill>
                <a:latin typeface="Times New Roman"/>
                <a:cs typeface="Times New Roman"/>
              </a:rPr>
              <a:t>and the total  kinetic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is unchanged as a result of the collision. If the kinetic </a:t>
            </a:r>
            <a:r>
              <a:rPr dirty="0" sz="1000" spc="-5">
                <a:solidFill>
                  <a:srgbClr val="010202"/>
                </a:solidFill>
                <a:latin typeface="Times New Roman"/>
                <a:cs typeface="Times New Roman"/>
              </a:rPr>
              <a:t>system  </a:t>
            </a:r>
            <a:r>
              <a:rPr dirty="0" sz="1000">
                <a:solidFill>
                  <a:srgbClr val="010202"/>
                </a:solidFill>
                <a:latin typeface="Times New Roman"/>
                <a:cs typeface="Times New Roman"/>
              </a:rPr>
              <a:t>is in the influence of a gravitational field, then the sum of the kinetic and potential  </a:t>
            </a:r>
            <a:r>
              <a:rPr dirty="0" sz="1000" spc="-5">
                <a:solidFill>
                  <a:srgbClr val="010202"/>
                </a:solidFill>
                <a:latin typeface="Times New Roman"/>
                <a:cs typeface="Times New Roman"/>
              </a:rPr>
              <a:t>energies </a:t>
            </a:r>
            <a:r>
              <a:rPr dirty="0" sz="1000">
                <a:solidFill>
                  <a:srgbClr val="010202"/>
                </a:solidFill>
                <a:latin typeface="Times New Roman"/>
                <a:cs typeface="Times New Roman"/>
              </a:rPr>
              <a:t>of the bodies is constant; changes of position of the bodies in the gravitational  field, in addition to changes in the velocities of the bodies, do not alter the total dynamic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system. As the result of possible interactions, kinetic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may be  </a:t>
            </a:r>
            <a:r>
              <a:rPr dirty="0" sz="1000">
                <a:solidFill>
                  <a:srgbClr val="010202"/>
                </a:solidFill>
                <a:latin typeface="Times New Roman"/>
                <a:cs typeface="Times New Roman"/>
              </a:rPr>
              <a:t>converted to potential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and vice versa, but the </a:t>
            </a:r>
            <a:r>
              <a:rPr dirty="0" sz="1000" spc="-5">
                <a:solidFill>
                  <a:srgbClr val="010202"/>
                </a:solidFill>
                <a:latin typeface="Times New Roman"/>
                <a:cs typeface="Times New Roman"/>
              </a:rPr>
              <a:t>sum of the two remains constant. If,  however, </a:t>
            </a:r>
            <a:r>
              <a:rPr dirty="0" sz="1000">
                <a:solidFill>
                  <a:srgbClr val="010202"/>
                </a:solidFill>
                <a:latin typeface="Times New Roman"/>
                <a:cs typeface="Times New Roman"/>
              </a:rPr>
              <a:t>friction occurs in the system, then with continuing collision and </a:t>
            </a:r>
            <a:r>
              <a:rPr dirty="0" sz="1000" spc="-5">
                <a:solidFill>
                  <a:srgbClr val="010202"/>
                </a:solidFill>
                <a:latin typeface="Times New Roman"/>
                <a:cs typeface="Times New Roman"/>
              </a:rPr>
              <a:t>interaction  </a:t>
            </a:r>
            <a:r>
              <a:rPr dirty="0" sz="1000">
                <a:solidFill>
                  <a:srgbClr val="010202"/>
                </a:solidFill>
                <a:latin typeface="Times New Roman"/>
                <a:cs typeface="Times New Roman"/>
              </a:rPr>
              <a:t>among the bodies, the total dynamic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system decreases and heat is produced.  It is thus reasonable to expect that a relationship exists between the dynamic </a:t>
            </a:r>
            <a:r>
              <a:rPr dirty="0" sz="1000" spc="-5">
                <a:solidFill>
                  <a:srgbClr val="010202"/>
                </a:solidFill>
                <a:latin typeface="Times New Roman"/>
                <a:cs typeface="Times New Roman"/>
              </a:rPr>
              <a:t>energy  dissipated and the heat produced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a:t>
            </a:r>
            <a:r>
              <a:rPr dirty="0" sz="1000" spc="-10">
                <a:solidFill>
                  <a:srgbClr val="010202"/>
                </a:solidFill>
                <a:latin typeface="Times New Roman"/>
                <a:cs typeface="Times New Roman"/>
              </a:rPr>
              <a:t>effects </a:t>
            </a:r>
            <a:r>
              <a:rPr dirty="0" sz="1000" spc="-5">
                <a:solidFill>
                  <a:srgbClr val="010202"/>
                </a:solidFill>
                <a:latin typeface="Times New Roman"/>
                <a:cs typeface="Times New Roman"/>
              </a:rPr>
              <a:t>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friction.</a:t>
            </a:r>
            <a:endParaRPr sz="1000">
              <a:latin typeface="Times New Roman"/>
              <a:cs typeface="Times New Roman"/>
            </a:endParaRPr>
          </a:p>
          <a:p>
            <a:pPr algn="just" marL="14604" marR="7620" indent="126364">
              <a:lnSpc>
                <a:spcPct val="100000"/>
              </a:lnSpc>
            </a:pPr>
            <a:r>
              <a:rPr dirty="0" sz="1000">
                <a:solidFill>
                  <a:srgbClr val="010202"/>
                </a:solidFill>
                <a:latin typeface="Times New Roman"/>
                <a:cs typeface="Times New Roman"/>
              </a:rPr>
              <a:t>The establishment of this relationship laid the foundations for the development of the  thermodynamic method. </a:t>
            </a:r>
            <a:r>
              <a:rPr dirty="0" sz="1000" spc="-5">
                <a:solidFill>
                  <a:srgbClr val="010202"/>
                </a:solidFill>
                <a:latin typeface="Times New Roman"/>
                <a:cs typeface="Times New Roman"/>
              </a:rPr>
              <a:t>As </a:t>
            </a:r>
            <a:r>
              <a:rPr dirty="0" sz="1000">
                <a:solidFill>
                  <a:srgbClr val="010202"/>
                </a:solidFill>
                <a:latin typeface="Times New Roman"/>
                <a:cs typeface="Times New Roman"/>
              </a:rPr>
              <a:t>a subject, this has now gone far beyond simple  considerations of the interchange of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from one form to </a:t>
            </a:r>
            <a:r>
              <a:rPr dirty="0" sz="1000" spc="-10">
                <a:solidFill>
                  <a:srgbClr val="010202"/>
                </a:solidFill>
                <a:latin typeface="Times New Roman"/>
                <a:cs typeface="Times New Roman"/>
              </a:rPr>
              <a:t>another, </a:t>
            </a:r>
            <a:r>
              <a:rPr dirty="0" sz="1000">
                <a:solidFill>
                  <a:srgbClr val="010202"/>
                </a:solidFill>
                <a:latin typeface="Times New Roman"/>
                <a:cs typeface="Times New Roman"/>
              </a:rPr>
              <a:t>e.g., from dynamic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to thermal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The development of thermodynamics from its early beginnings  to its present state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achieved as the result of the invention of </a:t>
            </a:r>
            <a:r>
              <a:rPr dirty="0" sz="1000" spc="-5">
                <a:solidFill>
                  <a:srgbClr val="010202"/>
                </a:solidFill>
                <a:latin typeface="Times New Roman"/>
                <a:cs typeface="Times New Roman"/>
              </a:rPr>
              <a:t>convenient  </a:t>
            </a:r>
            <a:r>
              <a:rPr dirty="0" sz="1000">
                <a:solidFill>
                  <a:srgbClr val="010202"/>
                </a:solidFill>
                <a:latin typeface="Times New Roman"/>
                <a:cs typeface="Times New Roman"/>
              </a:rPr>
              <a:t>thermodynamic functions of state. In this chapter the first two of these </a:t>
            </a:r>
            <a:r>
              <a:rPr dirty="0" sz="1000" spc="-5">
                <a:solidFill>
                  <a:srgbClr val="010202"/>
                </a:solidFill>
                <a:latin typeface="Times New Roman"/>
                <a:cs typeface="Times New Roman"/>
              </a:rPr>
              <a:t>thermodynamic  functions—the internal </a:t>
            </a:r>
            <a:r>
              <a:rPr dirty="0" sz="1000" spc="-10">
                <a:solidFill>
                  <a:srgbClr val="010202"/>
                </a:solidFill>
                <a:latin typeface="Times New Roman"/>
                <a:cs typeface="Times New Roman"/>
              </a:rPr>
              <a:t>energy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the enthalpy </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—are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introduced.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10"/>
              </a:spcBef>
            </a:pPr>
            <a:endParaRPr sz="1000">
              <a:latin typeface="Times New Roman"/>
              <a:cs typeface="Times New Roman"/>
            </a:endParaRPr>
          </a:p>
          <a:p>
            <a:pPr lvl="1" marL="865505" indent="-191135">
              <a:lnSpc>
                <a:spcPct val="100000"/>
              </a:lnSpc>
              <a:buAutoNum type="arabicPeriod" startAt="2"/>
              <a:tabLst>
                <a:tab pos="866140" algn="l"/>
              </a:tabLst>
            </a:pPr>
            <a:r>
              <a:rPr dirty="0" sz="1000" b="1">
                <a:solidFill>
                  <a:srgbClr val="010202"/>
                </a:solidFill>
                <a:latin typeface="Times New Roman"/>
                <a:cs typeface="Times New Roman"/>
              </a:rPr>
              <a:t>THE </a:t>
            </a:r>
            <a:r>
              <a:rPr dirty="0" sz="1000" spc="-10" b="1">
                <a:solidFill>
                  <a:srgbClr val="010202"/>
                </a:solidFill>
                <a:latin typeface="Times New Roman"/>
                <a:cs typeface="Times New Roman"/>
              </a:rPr>
              <a:t>RELATIONSHIP </a:t>
            </a:r>
            <a:r>
              <a:rPr dirty="0" sz="1000" b="1">
                <a:solidFill>
                  <a:srgbClr val="010202"/>
                </a:solidFill>
                <a:latin typeface="Times New Roman"/>
                <a:cs typeface="Times New Roman"/>
              </a:rPr>
              <a:t>BETWEEN </a:t>
            </a:r>
            <a:r>
              <a:rPr dirty="0" sz="1000" spc="-20" b="1">
                <a:solidFill>
                  <a:srgbClr val="010202"/>
                </a:solidFill>
                <a:latin typeface="Times New Roman"/>
                <a:cs typeface="Times New Roman"/>
              </a:rPr>
              <a:t>HEAT </a:t>
            </a:r>
            <a:r>
              <a:rPr dirty="0" sz="1000" spc="-15" b="1">
                <a:solidFill>
                  <a:srgbClr val="010202"/>
                </a:solidFill>
                <a:latin typeface="Times New Roman"/>
                <a:cs typeface="Times New Roman"/>
              </a:rPr>
              <a:t>AND</a:t>
            </a:r>
            <a:r>
              <a:rPr dirty="0" sz="1000" spc="-55" b="1">
                <a:solidFill>
                  <a:srgbClr val="010202"/>
                </a:solidFill>
                <a:latin typeface="Times New Roman"/>
                <a:cs typeface="Times New Roman"/>
              </a:rPr>
              <a:t> </a:t>
            </a:r>
            <a:r>
              <a:rPr dirty="0" sz="1000" b="1">
                <a:solidFill>
                  <a:srgbClr val="010202"/>
                </a:solidFill>
                <a:latin typeface="Times New Roman"/>
                <a:cs typeface="Times New Roman"/>
              </a:rPr>
              <a:t>WORK</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8255" indent="635">
              <a:lnSpc>
                <a:spcPct val="100000"/>
              </a:lnSpc>
            </a:pPr>
            <a:r>
              <a:rPr dirty="0" sz="1000">
                <a:solidFill>
                  <a:srgbClr val="010202"/>
                </a:solidFill>
                <a:latin typeface="Times New Roman"/>
                <a:cs typeface="Times New Roman"/>
              </a:rPr>
              <a:t>The relation between heat and work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first suggested in 1798 by Count Rumford, who,  during the boring of cannon at the Munich Arsenal, noticed that the heat produced during  the boring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roughly proportional to the work performed during the boring. This  suggestion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novel, as hitherto heat had been regarded as being an invisible fluid </a:t>
            </a:r>
            <a:r>
              <a:rPr dirty="0" sz="1000" spc="-5">
                <a:solidFill>
                  <a:srgbClr val="010202"/>
                </a:solidFill>
                <a:latin typeface="Times New Roman"/>
                <a:cs typeface="Times New Roman"/>
              </a:rPr>
              <a:t>called  </a:t>
            </a:r>
            <a:r>
              <a:rPr dirty="0" sz="1000">
                <a:solidFill>
                  <a:srgbClr val="010202"/>
                </a:solidFill>
                <a:latin typeface="Times New Roman"/>
                <a:cs typeface="Times New Roman"/>
              </a:rPr>
              <a:t>caloric which resided between the constituent particles of a substance. In the caloric  </a:t>
            </a:r>
            <a:r>
              <a:rPr dirty="0" sz="1000" spc="-5">
                <a:solidFill>
                  <a:srgbClr val="010202"/>
                </a:solidFill>
                <a:latin typeface="Times New Roman"/>
                <a:cs typeface="Times New Roman"/>
              </a:rPr>
              <a:t>theory of heat, the temperature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substance was considered to be determined by the  </a:t>
            </a:r>
            <a:r>
              <a:rPr dirty="0" sz="1000">
                <a:solidFill>
                  <a:srgbClr val="010202"/>
                </a:solidFill>
                <a:latin typeface="Times New Roman"/>
                <a:cs typeface="Times New Roman"/>
              </a:rPr>
              <a:t>quantity of caloric gas which it contained, and two bodies of </a:t>
            </a:r>
            <a:r>
              <a:rPr dirty="0" sz="1000" spc="-5">
                <a:solidFill>
                  <a:srgbClr val="010202"/>
                </a:solidFill>
                <a:latin typeface="Times New Roman"/>
                <a:cs typeface="Times New Roman"/>
              </a:rPr>
              <a:t>differing </a:t>
            </a:r>
            <a:r>
              <a:rPr dirty="0" sz="1000">
                <a:solidFill>
                  <a:srgbClr val="010202"/>
                </a:solidFill>
                <a:latin typeface="Times New Roman"/>
                <a:cs typeface="Times New Roman"/>
              </a:rPr>
              <a:t>temperature, when  placed in contact with one </a:t>
            </a:r>
            <a:r>
              <a:rPr dirty="0" sz="1000" spc="-10">
                <a:solidFill>
                  <a:srgbClr val="010202"/>
                </a:solidFill>
                <a:latin typeface="Times New Roman"/>
                <a:cs typeface="Times New Roman"/>
              </a:rPr>
              <a:t>another, </a:t>
            </a:r>
            <a:r>
              <a:rPr dirty="0" sz="1000">
                <a:solidFill>
                  <a:srgbClr val="010202"/>
                </a:solidFill>
                <a:latin typeface="Times New Roman"/>
                <a:cs typeface="Times New Roman"/>
              </a:rPr>
              <a:t>came to an intermediate common temperature as the  </a:t>
            </a:r>
            <a:r>
              <a:rPr dirty="0" sz="1000" spc="-5">
                <a:solidFill>
                  <a:srgbClr val="010202"/>
                </a:solidFill>
                <a:latin typeface="Times New Roman"/>
                <a:cs typeface="Times New Roman"/>
              </a:rPr>
              <a:t>result of caloric flowing between them. Thermal equilibrium was reached when the  </a:t>
            </a:r>
            <a:r>
              <a:rPr dirty="0" sz="1000">
                <a:solidFill>
                  <a:srgbClr val="010202"/>
                </a:solidFill>
                <a:latin typeface="Times New Roman"/>
                <a:cs typeface="Times New Roman"/>
              </a:rPr>
              <a:t>pressure of caloric gas in the one body equaled that in the </a:t>
            </a:r>
            <a:r>
              <a:rPr dirty="0" sz="1000" spc="-10">
                <a:solidFill>
                  <a:srgbClr val="010202"/>
                </a:solidFill>
                <a:latin typeface="Times New Roman"/>
                <a:cs typeface="Times New Roman"/>
              </a:rPr>
              <a:t>other. Rumford’s </a:t>
            </a:r>
            <a:r>
              <a:rPr dirty="0" sz="1000">
                <a:solidFill>
                  <a:srgbClr val="010202"/>
                </a:solidFill>
                <a:latin typeface="Times New Roman"/>
                <a:cs typeface="Times New Roman"/>
              </a:rPr>
              <a:t>observation  that heat </a:t>
            </a:r>
            <a:r>
              <a:rPr dirty="0" sz="1000" spc="-5">
                <a:solidFill>
                  <a:srgbClr val="010202"/>
                </a:solidFill>
                <a:latin typeface="Times New Roman"/>
                <a:cs typeface="Times New Roman"/>
              </a:rPr>
              <a:t>production </a:t>
            </a:r>
            <a:r>
              <a:rPr dirty="0" sz="1000">
                <a:solidFill>
                  <a:srgbClr val="010202"/>
                </a:solidFill>
                <a:latin typeface="Times New Roman"/>
                <a:cs typeface="Times New Roman"/>
              </a:rPr>
              <a:t>accompanied the performance of work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accounted for by the  caloric theory as being due to the fact that the amount of caloric which could be  contained by a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per unit mass of the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depended on the mass of the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Small  pieces of metal (the metal turnings produced by the boring) contained less caloric per </a:t>
            </a:r>
            <a:r>
              <a:rPr dirty="0" sz="1000" spc="-10">
                <a:solidFill>
                  <a:srgbClr val="010202"/>
                </a:solidFill>
                <a:latin typeface="Times New Roman"/>
                <a:cs typeface="Times New Roman"/>
              </a:rPr>
              <a:t>unit  </a:t>
            </a:r>
            <a:r>
              <a:rPr dirty="0" sz="1000">
                <a:solidFill>
                  <a:srgbClr val="010202"/>
                </a:solidFill>
                <a:latin typeface="Times New Roman"/>
                <a:cs typeface="Times New Roman"/>
              </a:rPr>
              <a:t>mass</a:t>
            </a:r>
            <a:r>
              <a:rPr dirty="0" sz="1000" spc="100">
                <a:solidFill>
                  <a:srgbClr val="010202"/>
                </a:solidFill>
                <a:latin typeface="Times New Roman"/>
                <a:cs typeface="Times New Roman"/>
              </a:rPr>
              <a:t> </a:t>
            </a:r>
            <a:r>
              <a:rPr dirty="0" sz="1000">
                <a:solidFill>
                  <a:srgbClr val="010202"/>
                </a:solidFill>
                <a:latin typeface="Times New Roman"/>
                <a:cs typeface="Times New Roman"/>
              </a:rPr>
              <a:t>than</a:t>
            </a:r>
            <a:r>
              <a:rPr dirty="0" sz="1000" spc="105">
                <a:solidFill>
                  <a:srgbClr val="010202"/>
                </a:solidFill>
                <a:latin typeface="Times New Roman"/>
                <a:cs typeface="Times New Roman"/>
              </a:rPr>
              <a:t> </a:t>
            </a:r>
            <a:r>
              <a:rPr dirty="0" sz="1000">
                <a:solidFill>
                  <a:srgbClr val="010202"/>
                </a:solidFill>
                <a:latin typeface="Times New Roman"/>
                <a:cs typeface="Times New Roman"/>
              </a:rPr>
              <a:t>did</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original</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large</a:t>
            </a:r>
            <a:r>
              <a:rPr dirty="0" sz="1000" spc="105">
                <a:solidFill>
                  <a:srgbClr val="010202"/>
                </a:solidFill>
                <a:latin typeface="Times New Roman"/>
                <a:cs typeface="Times New Roman"/>
              </a:rPr>
              <a:t> </a:t>
            </a:r>
            <a:r>
              <a:rPr dirty="0" sz="1000">
                <a:solidFill>
                  <a:srgbClr val="010202"/>
                </a:solidFill>
                <a:latin typeface="Times New Roman"/>
                <a:cs typeface="Times New Roman"/>
              </a:rPr>
              <a:t>mass</a:t>
            </a:r>
            <a:r>
              <a:rPr dirty="0" sz="1000" spc="105">
                <a:solidFill>
                  <a:srgbClr val="010202"/>
                </a:solidFill>
                <a:latin typeface="Times New Roman"/>
                <a:cs typeface="Times New Roman"/>
              </a:rPr>
              <a:t> </a:t>
            </a:r>
            <a:r>
              <a:rPr dirty="0" sz="1000">
                <a:solidFill>
                  <a:srgbClr val="010202"/>
                </a:solidFill>
                <a:latin typeface="Times New Roman"/>
                <a:cs typeface="Times New Roman"/>
              </a:rPr>
              <a:t>of</a:t>
            </a:r>
            <a:r>
              <a:rPr dirty="0" sz="1000" spc="105">
                <a:solidFill>
                  <a:srgbClr val="010202"/>
                </a:solidFill>
                <a:latin typeface="Times New Roman"/>
                <a:cs typeface="Times New Roman"/>
              </a:rPr>
              <a:t> </a:t>
            </a:r>
            <a:r>
              <a:rPr dirty="0" sz="1000">
                <a:solidFill>
                  <a:srgbClr val="010202"/>
                </a:solidFill>
                <a:latin typeface="Times New Roman"/>
                <a:cs typeface="Times New Roman"/>
              </a:rPr>
              <a:t>metal,</a:t>
            </a:r>
            <a:r>
              <a:rPr dirty="0" sz="1000" spc="100">
                <a:solidFill>
                  <a:srgbClr val="010202"/>
                </a:solidFill>
                <a:latin typeface="Times New Roman"/>
                <a:cs typeface="Times New Roman"/>
              </a:rPr>
              <a:t> </a:t>
            </a:r>
            <a:r>
              <a:rPr dirty="0" sz="1000">
                <a:solidFill>
                  <a:srgbClr val="010202"/>
                </a:solidFill>
                <a:latin typeface="Times New Roman"/>
                <a:cs typeface="Times New Roman"/>
              </a:rPr>
              <a:t>and</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thus,</a:t>
            </a:r>
            <a:r>
              <a:rPr dirty="0" sz="1000" spc="105">
                <a:solidFill>
                  <a:srgbClr val="010202"/>
                </a:solidFill>
                <a:latin typeface="Times New Roman"/>
                <a:cs typeface="Times New Roman"/>
              </a:rPr>
              <a:t> </a:t>
            </a:r>
            <a:r>
              <a:rPr dirty="0" sz="1000">
                <a:solidFill>
                  <a:srgbClr val="010202"/>
                </a:solidFill>
                <a:latin typeface="Times New Roman"/>
                <a:cs typeface="Times New Roman"/>
              </a:rPr>
              <a:t>in</a:t>
            </a:r>
            <a:r>
              <a:rPr dirty="0" sz="1000" spc="105">
                <a:solidFill>
                  <a:srgbClr val="010202"/>
                </a:solidFill>
                <a:latin typeface="Times New Roman"/>
                <a:cs typeface="Times New Roman"/>
              </a:rPr>
              <a:t> </a:t>
            </a:r>
            <a:r>
              <a:rPr dirty="0" sz="1000">
                <a:solidFill>
                  <a:srgbClr val="010202"/>
                </a:solidFill>
                <a:latin typeface="Times New Roman"/>
                <a:cs typeface="Times New Roman"/>
              </a:rPr>
              <a:t>reducing</a:t>
            </a:r>
            <a:r>
              <a:rPr dirty="0" sz="1000" spc="10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05">
                <a:solidFill>
                  <a:srgbClr val="010202"/>
                </a:solidFill>
                <a:latin typeface="Times New Roman"/>
                <a:cs typeface="Times New Roman"/>
              </a:rPr>
              <a:t> </a:t>
            </a:r>
            <a:r>
              <a:rPr dirty="0" sz="1000">
                <a:solidFill>
                  <a:srgbClr val="010202"/>
                </a:solidFill>
                <a:latin typeface="Times New Roman"/>
                <a:cs typeface="Times New Roman"/>
              </a:rPr>
              <a:t>original</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large</a:t>
            </a:r>
            <a:endParaRPr sz="100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4406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865"/>
              </a:spcBef>
            </a:pPr>
            <a:r>
              <a:rPr dirty="0" sz="1000" spc="-5">
                <a:solidFill>
                  <a:srgbClr val="010202"/>
                </a:solidFill>
                <a:latin typeface="Times New Roman"/>
                <a:cs typeface="Times New Roman"/>
              </a:rPr>
              <a:t>and hence it might be expected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p:txBody>
      </p:sp>
      <p:sp>
        <p:nvSpPr>
          <p:cNvPr id="3" name="object 3"/>
          <p:cNvSpPr/>
          <p:nvPr/>
        </p:nvSpPr>
        <p:spPr>
          <a:xfrm>
            <a:off x="1822450" y="1017905"/>
            <a:ext cx="1419225" cy="4476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19100" y="1668145"/>
            <a:ext cx="3061970" cy="177800"/>
          </a:xfrm>
          <a:prstGeom prst="rect">
            <a:avLst/>
          </a:prstGeom>
        </p:spPr>
        <p:txBody>
          <a:bodyPr wrap="square" lIns="0" tIns="12700" rIns="0" bIns="0" rtlCol="0" vert="horz">
            <a:spAutoFit/>
          </a:bodyPr>
          <a:lstStyle/>
          <a:p>
            <a:pPr marL="38100">
              <a:lnSpc>
                <a:spcPct val="100000"/>
              </a:lnSpc>
              <a:spcBef>
                <a:spcPts val="100"/>
              </a:spcBef>
            </a:pPr>
            <a:r>
              <a:rPr dirty="0" sz="1000">
                <a:solidFill>
                  <a:srgbClr val="010202"/>
                </a:solidFill>
                <a:latin typeface="Times New Roman"/>
                <a:cs typeface="Times New Roman"/>
              </a:rPr>
              <a:t>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 </a:t>
            </a:r>
            <a:r>
              <a:rPr dirty="0" sz="1000" spc="-5">
                <a:solidFill>
                  <a:srgbClr val="010202"/>
                </a:solidFill>
                <a:latin typeface="Times New Roman"/>
                <a:cs typeface="Times New Roman"/>
              </a:rPr>
              <a:t>is calculated as</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follows:</a:t>
            </a:r>
            <a:endParaRPr sz="1000">
              <a:latin typeface="Times New Roman"/>
              <a:cs typeface="Times New Roman"/>
            </a:endParaRPr>
          </a:p>
        </p:txBody>
      </p:sp>
      <p:sp>
        <p:nvSpPr>
          <p:cNvPr id="5" name="object 5"/>
          <p:cNvSpPr/>
          <p:nvPr/>
        </p:nvSpPr>
        <p:spPr>
          <a:xfrm>
            <a:off x="1498600" y="2067725"/>
            <a:ext cx="2057400" cy="3524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2613190"/>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7" name="object 7"/>
          <p:cNvSpPr/>
          <p:nvPr/>
        </p:nvSpPr>
        <p:spPr>
          <a:xfrm>
            <a:off x="2055812" y="2975140"/>
            <a:ext cx="942975" cy="43815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3615842"/>
            <a:ext cx="34988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Hence</a:t>
            </a:r>
            <a:endParaRPr sz="1000">
              <a:latin typeface="Times New Roman"/>
              <a:cs typeface="Times New Roman"/>
            </a:endParaRPr>
          </a:p>
        </p:txBody>
      </p:sp>
      <p:sp>
        <p:nvSpPr>
          <p:cNvPr id="9" name="object 9"/>
          <p:cNvSpPr/>
          <p:nvPr/>
        </p:nvSpPr>
        <p:spPr>
          <a:xfrm>
            <a:off x="1350962" y="3968267"/>
            <a:ext cx="2352675" cy="3429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513745"/>
            <a:ext cx="18796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b</a:t>
            </a:r>
            <a:r>
              <a:rPr dirty="0" sz="1000">
                <a:solidFill>
                  <a:srgbClr val="010202"/>
                </a:solidFill>
                <a:latin typeface="Times New Roman"/>
                <a:cs typeface="Times New Roman"/>
              </a:rPr>
              <a:t>ut</a:t>
            </a:r>
            <a:endParaRPr sz="1000">
              <a:latin typeface="Times New Roman"/>
              <a:cs typeface="Times New Roman"/>
            </a:endParaRPr>
          </a:p>
        </p:txBody>
      </p:sp>
      <p:sp>
        <p:nvSpPr>
          <p:cNvPr id="11" name="object 11"/>
          <p:cNvSpPr/>
          <p:nvPr/>
        </p:nvSpPr>
        <p:spPr>
          <a:xfrm>
            <a:off x="1641475" y="4866170"/>
            <a:ext cx="1771650" cy="352425"/>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44500" y="5411622"/>
            <a:ext cx="6991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therefore</a:t>
            </a:r>
            <a:endParaRPr sz="1000">
              <a:latin typeface="Times New Roman"/>
              <a:cs typeface="Times New Roman"/>
            </a:endParaRPr>
          </a:p>
        </p:txBody>
      </p:sp>
      <p:sp>
        <p:nvSpPr>
          <p:cNvPr id="13" name="object 13"/>
          <p:cNvSpPr/>
          <p:nvPr/>
        </p:nvSpPr>
        <p:spPr>
          <a:xfrm>
            <a:off x="1474787" y="5764047"/>
            <a:ext cx="2105025" cy="352425"/>
          </a:xfrm>
          <a:prstGeom prst="rect">
            <a:avLst/>
          </a:prstGeom>
          <a:blipFill>
            <a:blip r:embed="rId7" cstate="print"/>
            <a:stretch>
              <a:fillRect/>
            </a:stretch>
          </a:blipFill>
        </p:spPr>
        <p:txBody>
          <a:bodyPr wrap="square" lIns="0" tIns="0" rIns="0" bIns="0" rtlCol="0"/>
          <a:lstStyle/>
          <a:p/>
        </p:txBody>
      </p:sp>
      <p:sp>
        <p:nvSpPr>
          <p:cNvPr id="14" name="object 14"/>
          <p:cNvSpPr txBox="1"/>
          <p:nvPr/>
        </p:nvSpPr>
        <p:spPr>
          <a:xfrm>
            <a:off x="444500" y="6319049"/>
            <a:ext cx="3816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Hence,</a:t>
            </a:r>
            <a:endParaRPr sz="1000">
              <a:latin typeface="Times New Roman"/>
              <a:cs typeface="Times New Roman"/>
            </a:endParaRPr>
          </a:p>
        </p:txBody>
      </p:sp>
      <p:sp>
        <p:nvSpPr>
          <p:cNvPr id="15" name="object 15"/>
          <p:cNvSpPr/>
          <p:nvPr/>
        </p:nvSpPr>
        <p:spPr>
          <a:xfrm>
            <a:off x="784225" y="6671474"/>
            <a:ext cx="3486150" cy="771525"/>
          </a:xfrm>
          <a:prstGeom prst="rect">
            <a:avLst/>
          </a:prstGeom>
          <a:blipFill>
            <a:blip r:embed="rId8" cstate="print"/>
            <a:stretch>
              <a:fillRect/>
            </a:stretch>
          </a:blipFill>
        </p:spPr>
        <p:txBody>
          <a:bodyPr wrap="square" lIns="0" tIns="0" rIns="0" bIns="0" rtlCol="0"/>
          <a:lstStyle/>
          <a:p/>
        </p:txBody>
      </p:sp>
      <p:sp>
        <p:nvSpPr>
          <p:cNvPr id="16" name="object 16"/>
          <p:cNvSpPr txBox="1"/>
          <p:nvPr/>
        </p:nvSpPr>
        <p:spPr>
          <a:xfrm>
            <a:off x="4721859" y="6788949"/>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(2.8)</a:t>
            </a:r>
            <a:endParaRPr sz="10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9042" y="403097"/>
            <a:ext cx="4652010" cy="1601470"/>
          </a:xfrm>
          <a:prstGeom prst="rect">
            <a:avLst/>
          </a:prstGeom>
        </p:spPr>
        <p:txBody>
          <a:bodyPr wrap="square" lIns="0" tIns="12700" rIns="0" bIns="0" rtlCol="0" vert="horz">
            <a:spAutoFit/>
          </a:bodyPr>
          <a:lstStyle/>
          <a:p>
            <a:pPr marL="2607945">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  </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27</a:t>
            </a:r>
            <a:endParaRPr sz="1000">
              <a:latin typeface="Times New Roman"/>
              <a:cs typeface="Times New Roman"/>
            </a:endParaRPr>
          </a:p>
          <a:p>
            <a:pPr algn="just" marL="38100" marR="32384">
              <a:lnSpc>
                <a:spcPct val="130900"/>
              </a:lnSpc>
              <a:spcBef>
                <a:spcPts val="495"/>
              </a:spcBef>
            </a:pPr>
            <a:r>
              <a:rPr dirty="0" sz="1000">
                <a:solidFill>
                  <a:srgbClr val="010202"/>
                </a:solidFill>
                <a:latin typeface="Times New Roman"/>
                <a:cs typeface="Times New Roman"/>
              </a:rPr>
              <a:t>The two expressions for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 </a:t>
            </a:r>
            <a:r>
              <a:rPr dirty="0" sz="1000" spc="-10">
                <a:solidFill>
                  <a:srgbClr val="010202"/>
                </a:solidFill>
                <a:latin typeface="Times New Roman"/>
                <a:cs typeface="Times New Roman"/>
              </a:rPr>
              <a:t>differ </a:t>
            </a:r>
            <a:r>
              <a:rPr dirty="0" sz="1000" spc="-5">
                <a:solidFill>
                  <a:srgbClr val="010202"/>
                </a:solidFill>
                <a:latin typeface="Times New Roman"/>
                <a:cs typeface="Times New Roman"/>
              </a:rPr>
              <a:t>by the term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P</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U</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T</a:t>
            </a:r>
            <a:r>
              <a:rPr dirty="0" sz="1000" spc="-10" i="1">
                <a:solidFill>
                  <a:srgbClr val="010202"/>
                </a:solidFill>
                <a:latin typeface="Times New Roman"/>
                <a:cs typeface="Times New Roman"/>
              </a:rPr>
              <a:t>, </a:t>
            </a:r>
            <a:r>
              <a:rPr dirty="0" sz="1000">
                <a:solidFill>
                  <a:srgbClr val="010202"/>
                </a:solidFill>
                <a:latin typeface="Times New Roman"/>
                <a:cs typeface="Times New Roman"/>
              </a:rPr>
              <a:t>and in an </a:t>
            </a:r>
            <a:r>
              <a:rPr dirty="0" sz="1000" spc="-5">
                <a:solidFill>
                  <a:srgbClr val="010202"/>
                </a:solidFill>
                <a:latin typeface="Times New Roman"/>
                <a:cs typeface="Times New Roman"/>
              </a:rPr>
              <a:t>attempt  </a:t>
            </a:r>
            <a:r>
              <a:rPr dirty="0" sz="1000">
                <a:solidFill>
                  <a:srgbClr val="010202"/>
                </a:solidFill>
                <a:latin typeface="Times New Roman"/>
                <a:cs typeface="Times New Roman"/>
              </a:rPr>
              <a:t>to</a:t>
            </a:r>
            <a:r>
              <a:rPr dirty="0" sz="1000" spc="70">
                <a:solidFill>
                  <a:srgbClr val="010202"/>
                </a:solidFill>
                <a:latin typeface="Times New Roman"/>
                <a:cs typeface="Times New Roman"/>
              </a:rPr>
              <a:t> </a:t>
            </a:r>
            <a:r>
              <a:rPr dirty="0" sz="1000">
                <a:solidFill>
                  <a:srgbClr val="010202"/>
                </a:solidFill>
                <a:latin typeface="Times New Roman"/>
                <a:cs typeface="Times New Roman"/>
              </a:rPr>
              <a:t>evaluate</a:t>
            </a:r>
            <a:r>
              <a:rPr dirty="0" sz="1000" spc="70">
                <a:solidFill>
                  <a:srgbClr val="010202"/>
                </a:solidFill>
                <a:latin typeface="Times New Roman"/>
                <a:cs typeface="Times New Roman"/>
              </a:rPr>
              <a:t> </a:t>
            </a:r>
            <a:r>
              <a:rPr dirty="0" sz="1000">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a:solidFill>
                  <a:srgbClr val="010202"/>
                </a:solidFill>
                <a:latin typeface="Times New Roman"/>
                <a:cs typeface="Times New Roman"/>
              </a:rPr>
              <a:t>term</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T</a:t>
            </a:r>
            <a:r>
              <a:rPr dirty="0" baseline="-33333" sz="1125" spc="172" i="1">
                <a:solidFill>
                  <a:srgbClr val="010202"/>
                </a:solidFill>
                <a:latin typeface="Times New Roman"/>
                <a:cs typeface="Times New Roman"/>
              </a:rPr>
              <a:t> </a:t>
            </a:r>
            <a:r>
              <a:rPr dirty="0" sz="1000">
                <a:solidFill>
                  <a:srgbClr val="010202"/>
                </a:solidFill>
                <a:latin typeface="Times New Roman"/>
                <a:cs typeface="Times New Roman"/>
              </a:rPr>
              <a:t>for</a:t>
            </a:r>
            <a:r>
              <a:rPr dirty="0" sz="1000" spc="70">
                <a:solidFill>
                  <a:srgbClr val="010202"/>
                </a:solidFill>
                <a:latin typeface="Times New Roman"/>
                <a:cs typeface="Times New Roman"/>
              </a:rPr>
              <a:t> </a:t>
            </a:r>
            <a:r>
              <a:rPr dirty="0" sz="1000">
                <a:solidFill>
                  <a:srgbClr val="010202"/>
                </a:solidFill>
                <a:latin typeface="Times New Roman"/>
                <a:cs typeface="Times New Roman"/>
              </a:rPr>
              <a:t>gases,</a:t>
            </a:r>
            <a:r>
              <a:rPr dirty="0" sz="1000" spc="70">
                <a:solidFill>
                  <a:srgbClr val="010202"/>
                </a:solidFill>
                <a:latin typeface="Times New Roman"/>
                <a:cs typeface="Times New Roman"/>
              </a:rPr>
              <a:t> </a:t>
            </a:r>
            <a:r>
              <a:rPr dirty="0" sz="1000">
                <a:solidFill>
                  <a:srgbClr val="010202"/>
                </a:solidFill>
                <a:latin typeface="Times New Roman"/>
                <a:cs typeface="Times New Roman"/>
              </a:rPr>
              <a:t>Joule</a:t>
            </a:r>
            <a:r>
              <a:rPr dirty="0" sz="1000" spc="70">
                <a:solidFill>
                  <a:srgbClr val="010202"/>
                </a:solidFill>
                <a:latin typeface="Times New Roman"/>
                <a:cs typeface="Times New Roman"/>
              </a:rPr>
              <a:t> </a:t>
            </a:r>
            <a:r>
              <a:rPr dirty="0" sz="1000">
                <a:solidFill>
                  <a:srgbClr val="010202"/>
                </a:solidFill>
                <a:latin typeface="Times New Roman"/>
                <a:cs typeface="Times New Roman"/>
              </a:rPr>
              <a:t>performed</a:t>
            </a:r>
            <a:r>
              <a:rPr dirty="0" sz="1000" spc="70">
                <a:solidFill>
                  <a:srgbClr val="010202"/>
                </a:solidFill>
                <a:latin typeface="Times New Roman"/>
                <a:cs typeface="Times New Roman"/>
              </a:rPr>
              <a:t> </a:t>
            </a:r>
            <a:r>
              <a:rPr dirty="0" sz="1000">
                <a:solidFill>
                  <a:srgbClr val="010202"/>
                </a:solidFill>
                <a:latin typeface="Times New Roman"/>
                <a:cs typeface="Times New Roman"/>
              </a:rPr>
              <a:t>an</a:t>
            </a:r>
            <a:r>
              <a:rPr dirty="0" sz="1000" spc="70">
                <a:solidFill>
                  <a:srgbClr val="010202"/>
                </a:solidFill>
                <a:latin typeface="Times New Roman"/>
                <a:cs typeface="Times New Roman"/>
              </a:rPr>
              <a:t> </a:t>
            </a:r>
            <a:r>
              <a:rPr dirty="0" sz="1000">
                <a:solidFill>
                  <a:srgbClr val="010202"/>
                </a:solidFill>
                <a:latin typeface="Times New Roman"/>
                <a:cs typeface="Times New Roman"/>
              </a:rPr>
              <a:t>experiment</a:t>
            </a:r>
            <a:r>
              <a:rPr dirty="0" sz="1000" spc="70">
                <a:solidFill>
                  <a:srgbClr val="010202"/>
                </a:solidFill>
                <a:latin typeface="Times New Roman"/>
                <a:cs typeface="Times New Roman"/>
              </a:rPr>
              <a:t> </a:t>
            </a:r>
            <a:r>
              <a:rPr dirty="0" sz="1000">
                <a:solidFill>
                  <a:srgbClr val="010202"/>
                </a:solidFill>
                <a:latin typeface="Times New Roman"/>
                <a:cs typeface="Times New Roman"/>
              </a:rPr>
              <a:t>which</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involved</a:t>
            </a:r>
            <a:endParaRPr sz="1000">
              <a:latin typeface="Times New Roman"/>
              <a:cs typeface="Times New Roman"/>
            </a:endParaRPr>
          </a:p>
          <a:p>
            <a:pPr algn="just" marL="38100" marR="30480" indent="-635">
              <a:lnSpc>
                <a:spcPct val="100000"/>
              </a:lnSpc>
              <a:spcBef>
                <a:spcPts val="370"/>
              </a:spcBef>
            </a:pPr>
            <a:r>
              <a:rPr dirty="0" sz="1000">
                <a:solidFill>
                  <a:srgbClr val="010202"/>
                </a:solidFill>
                <a:latin typeface="Times New Roman"/>
                <a:cs typeface="Times New Roman"/>
              </a:rPr>
              <a:t>filling a copper vessel with a gas at some pressure and connecting this vessel via a  stopcock to a similar but evacuated vessel. The two-vessel system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immersed in a  quantity of adiabatically contained water and the stopcock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opened, thus allowing</a:t>
            </a:r>
            <a:r>
              <a:rPr dirty="0" sz="1000" spc="-75">
                <a:solidFill>
                  <a:srgbClr val="010202"/>
                </a:solidFill>
                <a:latin typeface="Times New Roman"/>
                <a:cs typeface="Times New Roman"/>
              </a:rPr>
              <a:t> </a:t>
            </a:r>
            <a:r>
              <a:rPr dirty="0" sz="1000">
                <a:solidFill>
                  <a:srgbClr val="010202"/>
                </a:solidFill>
                <a:latin typeface="Times New Roman"/>
                <a:cs typeface="Times New Roman"/>
              </a:rPr>
              <a:t>free  expansion of the gas into the evacuated vessel. After this expansion, Joule could </a:t>
            </a:r>
            <a:r>
              <a:rPr dirty="0" sz="1000" spc="-5">
                <a:solidFill>
                  <a:srgbClr val="010202"/>
                </a:solidFill>
                <a:latin typeface="Times New Roman"/>
                <a:cs typeface="Times New Roman"/>
              </a:rPr>
              <a:t>not  detect any change in the temperature of the system. As the system was adiabatically  </a:t>
            </a:r>
            <a:r>
              <a:rPr dirty="0" sz="1000">
                <a:solidFill>
                  <a:srgbClr val="010202"/>
                </a:solidFill>
                <a:latin typeface="Times New Roman"/>
                <a:cs typeface="Times New Roman"/>
              </a:rPr>
              <a:t>contained and no work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performed, then from the First</a:t>
            </a:r>
            <a:r>
              <a:rPr dirty="0" sz="1000" spc="-10">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p:txBody>
      </p:sp>
      <p:sp>
        <p:nvSpPr>
          <p:cNvPr id="3" name="object 3"/>
          <p:cNvSpPr/>
          <p:nvPr/>
        </p:nvSpPr>
        <p:spPr>
          <a:xfrm>
            <a:off x="2232025" y="2188527"/>
            <a:ext cx="590550" cy="1333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524442"/>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5" name="object 5"/>
          <p:cNvSpPr/>
          <p:nvPr/>
        </p:nvSpPr>
        <p:spPr>
          <a:xfrm>
            <a:off x="1512887" y="2876867"/>
            <a:ext cx="2028825" cy="35242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19100" y="3375215"/>
            <a:ext cx="4648835" cy="729615"/>
          </a:xfrm>
          <a:prstGeom prst="rect">
            <a:avLst/>
          </a:prstGeom>
        </p:spPr>
        <p:txBody>
          <a:bodyPr wrap="square" lIns="0" tIns="59690" rIns="0" bIns="0" rtlCol="0" vert="horz">
            <a:spAutoFit/>
          </a:bodyPr>
          <a:lstStyle/>
          <a:p>
            <a:pPr algn="just" marL="38100" indent="-635">
              <a:lnSpc>
                <a:spcPct val="100000"/>
              </a:lnSpc>
              <a:spcBef>
                <a:spcPts val="470"/>
              </a:spcBef>
            </a:pPr>
            <a:r>
              <a:rPr dirty="0" sz="1000">
                <a:solidFill>
                  <a:srgbClr val="010202"/>
                </a:solidFill>
                <a:latin typeface="Times New Roman"/>
                <a:cs typeface="Times New Roman"/>
              </a:rPr>
              <a:t>Thus</a:t>
            </a:r>
            <a:r>
              <a:rPr dirty="0" sz="1000" spc="160">
                <a:solidFill>
                  <a:srgbClr val="010202"/>
                </a:solidFill>
                <a:latin typeface="Times New Roman"/>
                <a:cs typeface="Times New Roman"/>
              </a:rPr>
              <a:t> </a:t>
            </a:r>
            <a:r>
              <a:rPr dirty="0" sz="1000">
                <a:solidFill>
                  <a:srgbClr val="010202"/>
                </a:solidFill>
                <a:latin typeface="Times New Roman"/>
                <a:cs typeface="Times New Roman"/>
              </a:rPr>
              <a:t>as</a:t>
            </a:r>
            <a:r>
              <a:rPr dirty="0" sz="1000" spc="160">
                <a:solidFill>
                  <a:srgbClr val="010202"/>
                </a:solidFill>
                <a:latin typeface="Times New Roman"/>
                <a:cs typeface="Times New Roman"/>
              </a:rPr>
              <a:t> </a:t>
            </a:r>
            <a:r>
              <a:rPr dirty="0" sz="1000" spc="-10" i="1">
                <a:solidFill>
                  <a:srgbClr val="010202"/>
                </a:solidFill>
                <a:latin typeface="Times New Roman"/>
                <a:cs typeface="Times New Roman"/>
              </a:rPr>
              <a:t>dT</a:t>
            </a:r>
            <a:r>
              <a:rPr dirty="0" sz="1000" spc="-10">
                <a:solidFill>
                  <a:srgbClr val="010202"/>
                </a:solidFill>
                <a:latin typeface="Times New Roman"/>
                <a:cs typeface="Times New Roman"/>
              </a:rPr>
              <a:t>=0</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(experimentally</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determined)</a:t>
            </a:r>
            <a:r>
              <a:rPr dirty="0" sz="1000" spc="16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55">
                <a:solidFill>
                  <a:srgbClr val="010202"/>
                </a:solidFill>
                <a:latin typeface="Times New Roman"/>
                <a:cs typeface="Times New Roman"/>
              </a:rPr>
              <a:t> </a:t>
            </a:r>
            <a:r>
              <a:rPr dirty="0" sz="1000" spc="-5" i="1">
                <a:solidFill>
                  <a:srgbClr val="010202"/>
                </a:solidFill>
                <a:latin typeface="Times New Roman"/>
                <a:cs typeface="Times New Roman"/>
              </a:rPr>
              <a:t>dV</a:t>
            </a:r>
            <a:r>
              <a:rPr dirty="0" sz="1000" spc="-5">
                <a:solidFill>
                  <a:srgbClr val="010202"/>
                </a:solidFill>
                <a:latin typeface="Times New Roman"/>
                <a:cs typeface="Times New Roman"/>
              </a:rPr>
              <a:t>=0</a:t>
            </a:r>
            <a:r>
              <a:rPr dirty="0" sz="1000" spc="16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1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160">
                <a:solidFill>
                  <a:srgbClr val="010202"/>
                </a:solidFill>
                <a:latin typeface="Times New Roman"/>
                <a:cs typeface="Times New Roman"/>
              </a:rPr>
              <a:t> </a:t>
            </a:r>
            <a:r>
              <a:rPr dirty="0" sz="1000">
                <a:solidFill>
                  <a:srgbClr val="010202"/>
                </a:solidFill>
                <a:latin typeface="Times New Roman"/>
                <a:cs typeface="Times New Roman"/>
              </a:rPr>
              <a:t>term</a:t>
            </a:r>
            <a:r>
              <a:rPr dirty="0" sz="1000" spc="165">
                <a:solidFill>
                  <a:srgbClr val="010202"/>
                </a:solidFill>
                <a:latin typeface="Times New Roman"/>
                <a:cs typeface="Times New Roman"/>
              </a:rPr>
              <a:t>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U</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T</a:t>
            </a:r>
            <a:r>
              <a:rPr dirty="0" baseline="-33333" sz="1125" spc="52" i="1">
                <a:solidFill>
                  <a:srgbClr val="010202"/>
                </a:solidFill>
                <a:latin typeface="Times New Roman"/>
                <a:cs typeface="Times New Roman"/>
              </a:rPr>
              <a:t> </a:t>
            </a:r>
            <a:r>
              <a:rPr dirty="0" sz="1000" spc="-5">
                <a:solidFill>
                  <a:srgbClr val="010202"/>
                </a:solidFill>
                <a:latin typeface="Times New Roman"/>
                <a:cs typeface="Times New Roman"/>
              </a:rPr>
              <a:t>must</a:t>
            </a:r>
            <a:r>
              <a:rPr dirty="0" sz="1000" spc="155">
                <a:solidFill>
                  <a:srgbClr val="010202"/>
                </a:solidFill>
                <a:latin typeface="Times New Roman"/>
                <a:cs typeface="Times New Roman"/>
              </a:rPr>
              <a:t> </a:t>
            </a:r>
            <a:r>
              <a:rPr dirty="0" sz="1000" spc="-5">
                <a:solidFill>
                  <a:srgbClr val="010202"/>
                </a:solidFill>
                <a:latin typeface="Times New Roman"/>
                <a:cs typeface="Times New Roman"/>
              </a:rPr>
              <a:t>be</a:t>
            </a:r>
            <a:endParaRPr sz="1000">
              <a:latin typeface="Times New Roman"/>
              <a:cs typeface="Times New Roman"/>
            </a:endParaRPr>
          </a:p>
          <a:p>
            <a:pPr algn="just" marL="38100" marR="30480" indent="-635">
              <a:lnSpc>
                <a:spcPct val="100000"/>
              </a:lnSpc>
              <a:spcBef>
                <a:spcPts val="370"/>
              </a:spcBef>
            </a:pPr>
            <a:r>
              <a:rPr dirty="0" sz="1000">
                <a:solidFill>
                  <a:srgbClr val="010202"/>
                </a:solidFill>
                <a:latin typeface="Times New Roman"/>
                <a:cs typeface="Times New Roman"/>
              </a:rPr>
              <a:t>zero. Joule thus concluded that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 gas is a function only </a:t>
            </a:r>
            <a:r>
              <a:rPr dirty="0" sz="1000" spc="-5">
                <a:solidFill>
                  <a:srgbClr val="010202"/>
                </a:solidFill>
                <a:latin typeface="Times New Roman"/>
                <a:cs typeface="Times New Roman"/>
              </a:rPr>
              <a:t>of  temperature and is independent of the volume (and hence pressure). </a:t>
            </a:r>
            <a:r>
              <a:rPr dirty="0" sz="1000" spc="-10">
                <a:solidFill>
                  <a:srgbClr val="010202"/>
                </a:solidFill>
                <a:latin typeface="Times New Roman"/>
                <a:cs typeface="Times New Roman"/>
              </a:rPr>
              <a:t>Consequently,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a  gas</a:t>
            </a:r>
            <a:endParaRPr sz="1000">
              <a:latin typeface="Times New Roman"/>
              <a:cs typeface="Times New Roman"/>
            </a:endParaRPr>
          </a:p>
        </p:txBody>
      </p:sp>
      <p:sp>
        <p:nvSpPr>
          <p:cNvPr id="7" name="object 7"/>
          <p:cNvSpPr/>
          <p:nvPr/>
        </p:nvSpPr>
        <p:spPr>
          <a:xfrm>
            <a:off x="1817687" y="4288637"/>
            <a:ext cx="1428750" cy="4476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19100" y="4938864"/>
            <a:ext cx="4648835" cy="929005"/>
          </a:xfrm>
          <a:prstGeom prst="rect">
            <a:avLst/>
          </a:prstGeom>
        </p:spPr>
        <p:txBody>
          <a:bodyPr wrap="square" lIns="0" tIns="12700" rIns="0" bIns="0" rtlCol="0" vert="horz">
            <a:spAutoFit/>
          </a:bodyPr>
          <a:lstStyle/>
          <a:p>
            <a:pPr marL="38100" marR="30480" indent="-635">
              <a:lnSpc>
                <a:spcPct val="100000"/>
              </a:lnSpc>
              <a:spcBef>
                <a:spcPts val="100"/>
              </a:spcBef>
            </a:pPr>
            <a:r>
              <a:rPr dirty="0" sz="1000" spc="-10">
                <a:solidFill>
                  <a:srgbClr val="010202"/>
                </a:solidFill>
                <a:latin typeface="Times New Roman"/>
                <a:cs typeface="Times New Roman"/>
              </a:rPr>
              <a:t>However, </a:t>
            </a:r>
            <a:r>
              <a:rPr dirty="0" sz="1000" spc="-5">
                <a:solidFill>
                  <a:srgbClr val="010202"/>
                </a:solidFill>
                <a:latin typeface="Times New Roman"/>
                <a:cs typeface="Times New Roman"/>
              </a:rPr>
              <a:t>in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more critical experiment performed by Joule and Thomson, in which an  </a:t>
            </a:r>
            <a:r>
              <a:rPr dirty="0" sz="1000">
                <a:solidFill>
                  <a:srgbClr val="010202"/>
                </a:solidFill>
                <a:latin typeface="Times New Roman"/>
                <a:cs typeface="Times New Roman"/>
              </a:rPr>
              <a:t>adiabatically contained gas of molar volume </a:t>
            </a:r>
            <a:r>
              <a:rPr dirty="0" sz="1000" spc="-10" i="1">
                <a:solidFill>
                  <a:srgbClr val="010202"/>
                </a:solidFill>
                <a:latin typeface="Times New Roman"/>
                <a:cs typeface="Times New Roman"/>
              </a:rPr>
              <a:t>V</a:t>
            </a:r>
            <a:r>
              <a:rPr dirty="0" baseline="-33333" sz="1125" spc="-15">
                <a:solidFill>
                  <a:srgbClr val="010202"/>
                </a:solidFill>
                <a:latin typeface="Times New Roman"/>
                <a:cs typeface="Times New Roman"/>
              </a:rPr>
              <a:t>1 </a:t>
            </a:r>
            <a:r>
              <a:rPr dirty="0" sz="1000" spc="-5">
                <a:solidFill>
                  <a:srgbClr val="010202"/>
                </a:solidFill>
                <a:latin typeface="Times New Roman"/>
                <a:cs typeface="Times New Roman"/>
              </a:rPr>
              <a:t>at the pressure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throttled through</a:t>
            </a:r>
            <a:r>
              <a:rPr dirty="0" sz="1000" spc="-1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a:p>
            <a:pPr marL="38100" marR="30480" indent="-635">
              <a:lnSpc>
                <a:spcPct val="130900"/>
              </a:lnSpc>
            </a:pPr>
            <a:r>
              <a:rPr dirty="0" sz="1000" spc="-5">
                <a:solidFill>
                  <a:srgbClr val="010202"/>
                </a:solidFill>
                <a:latin typeface="Times New Roman"/>
                <a:cs typeface="Times New Roman"/>
              </a:rPr>
              <a:t>porous diaphragm to the pressure </a:t>
            </a:r>
            <a:r>
              <a:rPr dirty="0" sz="1000" spc="-10" i="1">
                <a:solidFill>
                  <a:srgbClr val="010202"/>
                </a:solidFill>
                <a:latin typeface="Times New Roman"/>
                <a:cs typeface="Times New Roman"/>
              </a:rPr>
              <a:t>P</a:t>
            </a:r>
            <a:r>
              <a:rPr dirty="0" baseline="-33333" sz="1125" spc="-15">
                <a:solidFill>
                  <a:srgbClr val="010202"/>
                </a:solidFill>
                <a:latin typeface="Times New Roman"/>
                <a:cs typeface="Times New Roman"/>
              </a:rPr>
              <a:t>2</a:t>
            </a:r>
            <a:r>
              <a:rPr dirty="0" baseline="-33333" sz="1125" spc="247">
                <a:solidFill>
                  <a:srgbClr val="010202"/>
                </a:solidFill>
                <a:latin typeface="Times New Roman"/>
                <a:cs typeface="Times New Roman"/>
              </a:rPr>
              <a:t> </a:t>
            </a:r>
            <a:r>
              <a:rPr dirty="0" sz="1000">
                <a:solidFill>
                  <a:srgbClr val="010202"/>
                </a:solidFill>
                <a:latin typeface="Times New Roman"/>
                <a:cs typeface="Times New Roman"/>
              </a:rPr>
              <a:t>and the molar volume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change in the  temperature of the gas was observed, which showed that, for real gases, </a:t>
            </a:r>
            <a:r>
              <a:rPr dirty="0" sz="1000" spc="-20">
                <a:solidFill>
                  <a:srgbClr val="010202"/>
                </a:solidFill>
                <a:latin typeface="Times New Roman"/>
                <a:cs typeface="Times New Roman"/>
              </a:rPr>
              <a:t>(6</a:t>
            </a:r>
            <a:r>
              <a:rPr dirty="0" sz="1000" spc="-20" i="1">
                <a:solidFill>
                  <a:srgbClr val="010202"/>
                </a:solidFill>
                <a:latin typeface="Times New Roman"/>
                <a:cs typeface="Times New Roman"/>
              </a:rPr>
              <a:t>U</a:t>
            </a:r>
            <a:r>
              <a:rPr dirty="0" sz="1000" spc="-20">
                <a:solidFill>
                  <a:srgbClr val="010202"/>
                </a:solidFill>
                <a:latin typeface="Times New Roman"/>
                <a:cs typeface="Times New Roman"/>
              </a:rPr>
              <a:t>/6</a:t>
            </a:r>
            <a:r>
              <a:rPr dirty="0" sz="1000" spc="-20" i="1">
                <a:solidFill>
                  <a:srgbClr val="010202"/>
                </a:solidFill>
                <a:latin typeface="Times New Roman"/>
                <a:cs typeface="Times New Roman"/>
              </a:rPr>
              <a:t>V</a:t>
            </a:r>
            <a:r>
              <a:rPr dirty="0" sz="1000" spc="-20">
                <a:solidFill>
                  <a:srgbClr val="010202"/>
                </a:solidFill>
                <a:latin typeface="Times New Roman"/>
                <a:cs typeface="Times New Roman"/>
              </a:rPr>
              <a:t>)</a:t>
            </a:r>
            <a:r>
              <a:rPr dirty="0" baseline="-33333" sz="1125" spc="-30" i="1">
                <a:solidFill>
                  <a:srgbClr val="010202"/>
                </a:solidFill>
                <a:latin typeface="Times New Roman"/>
                <a:cs typeface="Times New Roman"/>
              </a:rPr>
              <a:t>T</a:t>
            </a:r>
            <a:r>
              <a:rPr dirty="0" sz="1000" spc="-20" i="1">
                <a:solidFill>
                  <a:srgbClr val="010202"/>
                </a:solidFill>
                <a:latin typeface="Times New Roman"/>
                <a:cs typeface="Times New Roman"/>
              </a:rPr>
              <a:t>Ç</a:t>
            </a:r>
            <a:r>
              <a:rPr dirty="0" sz="1000" spc="-20">
                <a:solidFill>
                  <a:srgbClr val="010202"/>
                </a:solidFill>
                <a:latin typeface="Times New Roman"/>
                <a:cs typeface="Times New Roman"/>
              </a:rPr>
              <a:t>0.</a:t>
            </a:r>
            <a:endParaRPr sz="1000">
              <a:latin typeface="Times New Roman"/>
              <a:cs typeface="Times New Roman"/>
            </a:endParaRPr>
          </a:p>
          <a:p>
            <a:pPr marL="165100">
              <a:lnSpc>
                <a:spcPct val="100000"/>
              </a:lnSpc>
              <a:spcBef>
                <a:spcPts val="370"/>
              </a:spcBef>
            </a:pPr>
            <a:r>
              <a:rPr dirty="0" sz="1000">
                <a:solidFill>
                  <a:srgbClr val="010202"/>
                </a:solidFill>
                <a:latin typeface="Times New Roman"/>
                <a:cs typeface="Times New Roman"/>
              </a:rPr>
              <a:t>Nevertheless,</a:t>
            </a:r>
            <a:r>
              <a:rPr dirty="0" sz="1000" spc="-5">
                <a:solidFill>
                  <a:srgbClr val="010202"/>
                </a:solidFill>
                <a:latin typeface="Times New Roman"/>
                <a:cs typeface="Times New Roman"/>
              </a:rPr>
              <a:t> </a:t>
            </a:r>
            <a:r>
              <a:rPr dirty="0" sz="1000">
                <a:solidFill>
                  <a:srgbClr val="010202"/>
                </a:solidFill>
                <a:latin typeface="Times New Roman"/>
                <a:cs typeface="Times New Roman"/>
              </a:rPr>
              <a:t>if</a:t>
            </a:r>
            <a:endParaRPr sz="1000">
              <a:latin typeface="Times New Roman"/>
              <a:cs typeface="Times New Roman"/>
            </a:endParaRPr>
          </a:p>
        </p:txBody>
      </p:sp>
      <p:sp>
        <p:nvSpPr>
          <p:cNvPr id="9" name="object 9"/>
          <p:cNvSpPr/>
          <p:nvPr/>
        </p:nvSpPr>
        <p:spPr>
          <a:xfrm>
            <a:off x="2093912" y="6042342"/>
            <a:ext cx="876300" cy="4476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6692582"/>
            <a:ext cx="106616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then, from Eq.</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(2.8),</a:t>
            </a:r>
            <a:endParaRPr sz="1000">
              <a:latin typeface="Times New Roman"/>
              <a:cs typeface="Times New Roman"/>
            </a:endParaRPr>
          </a:p>
        </p:txBody>
      </p:sp>
      <p:sp>
        <p:nvSpPr>
          <p:cNvPr id="11" name="object 11"/>
          <p:cNvSpPr/>
          <p:nvPr/>
        </p:nvSpPr>
        <p:spPr>
          <a:xfrm>
            <a:off x="1817687" y="7045007"/>
            <a:ext cx="1428750" cy="457200"/>
          </a:xfrm>
          <a:prstGeom prst="rect">
            <a:avLst/>
          </a:prstGeom>
          <a:blipFill>
            <a:blip r:embed="rId6"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45339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ct val="100000"/>
              </a:lnSpc>
              <a:spcBef>
                <a:spcPts val="965"/>
              </a:spcBef>
            </a:pPr>
            <a:r>
              <a:rPr dirty="0" sz="1000" spc="-5">
                <a:solidFill>
                  <a:srgbClr val="010202"/>
                </a:solidFill>
                <a:latin typeface="Times New Roman"/>
                <a:cs typeface="Times New Roman"/>
              </a:rPr>
              <a:t>and as, for one mole of ideal gas, </a:t>
            </a:r>
            <a:r>
              <a:rPr dirty="0" sz="1000" spc="-15" i="1">
                <a:solidFill>
                  <a:srgbClr val="010202"/>
                </a:solidFill>
                <a:latin typeface="Times New Roman"/>
                <a:cs typeface="Times New Roman"/>
              </a:rPr>
              <a:t>PV=RT,</a:t>
            </a:r>
            <a:r>
              <a:rPr dirty="0" sz="1000" spc="-25" i="1">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p:txBody>
      </p:sp>
      <p:sp>
        <p:nvSpPr>
          <p:cNvPr id="3" name="object 3"/>
          <p:cNvSpPr/>
          <p:nvPr/>
        </p:nvSpPr>
        <p:spPr>
          <a:xfrm>
            <a:off x="1712912" y="1040130"/>
            <a:ext cx="1638300" cy="3810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623695"/>
            <a:ext cx="4601210" cy="1092200"/>
          </a:xfrm>
          <a:prstGeom prst="rect">
            <a:avLst/>
          </a:prstGeom>
        </p:spPr>
        <p:txBody>
          <a:bodyPr wrap="square" lIns="0" tIns="12700" rIns="0" bIns="0" rtlCol="0" vert="horz">
            <a:spAutoFit/>
          </a:bodyPr>
          <a:lstStyle/>
          <a:p>
            <a:pPr algn="just" marL="13335" marR="5080" indent="-1270">
              <a:lnSpc>
                <a:spcPct val="100000"/>
              </a:lnSpc>
              <a:spcBef>
                <a:spcPts val="100"/>
              </a:spcBef>
            </a:pPr>
            <a:r>
              <a:rPr dirty="0" sz="1000" spc="-5">
                <a:solidFill>
                  <a:srgbClr val="010202"/>
                </a:solidFill>
                <a:latin typeface="Times New Roman"/>
                <a:cs typeface="Times New Roman"/>
              </a:rPr>
              <a:t>The reason for </a:t>
            </a:r>
            <a:r>
              <a:rPr dirty="0" sz="1000" spc="-15">
                <a:solidFill>
                  <a:srgbClr val="010202"/>
                </a:solidFill>
                <a:latin typeface="Times New Roman"/>
                <a:cs typeface="Times New Roman"/>
              </a:rPr>
              <a:t>Joule’s </a:t>
            </a:r>
            <a:r>
              <a:rPr dirty="0" sz="1000" spc="-5">
                <a:solidFill>
                  <a:srgbClr val="010202"/>
                </a:solidFill>
                <a:latin typeface="Times New Roman"/>
                <a:cs typeface="Times New Roman"/>
              </a:rPr>
              <a:t>not observing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temperature rise in the original experiment </a:t>
            </a:r>
            <a:r>
              <a:rPr dirty="0" sz="1000" spc="-10">
                <a:solidFill>
                  <a:srgbClr val="010202"/>
                </a:solidFill>
                <a:latin typeface="Times New Roman"/>
                <a:cs typeface="Times New Roman"/>
              </a:rPr>
              <a:t>was  </a:t>
            </a:r>
            <a:r>
              <a:rPr dirty="0" sz="1000">
                <a:solidFill>
                  <a:srgbClr val="010202"/>
                </a:solidFill>
                <a:latin typeface="Times New Roman"/>
                <a:cs typeface="Times New Roman"/>
              </a:rPr>
              <a:t>that the heat capacity of the copper vessels and the water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considerably greater </a:t>
            </a:r>
            <a:r>
              <a:rPr dirty="0" sz="1000" spc="-5">
                <a:solidFill>
                  <a:srgbClr val="010202"/>
                </a:solidFill>
                <a:latin typeface="Times New Roman"/>
                <a:cs typeface="Times New Roman"/>
              </a:rPr>
              <a:t>than  </a:t>
            </a:r>
            <a:r>
              <a:rPr dirty="0" sz="1000">
                <a:solidFill>
                  <a:srgbClr val="010202"/>
                </a:solidFill>
                <a:latin typeface="Times New Roman"/>
                <a:cs typeface="Times New Roman"/>
              </a:rPr>
              <a:t>the heat capacity of the gas, and thus the small heat changes which actually occurred </a:t>
            </a:r>
            <a:r>
              <a:rPr dirty="0" sz="1000" spc="-5">
                <a:solidFill>
                  <a:srgbClr val="010202"/>
                </a:solidFill>
                <a:latin typeface="Times New Roman"/>
                <a:cs typeface="Times New Roman"/>
              </a:rPr>
              <a:t>in  </a:t>
            </a:r>
            <a:r>
              <a:rPr dirty="0" sz="1000">
                <a:solidFill>
                  <a:srgbClr val="010202"/>
                </a:solidFill>
                <a:latin typeface="Times New Roman"/>
                <a:cs typeface="Times New Roman"/>
              </a:rPr>
              <a:t>the gas were absorbed in the copper vessels and the </a:t>
            </a:r>
            <a:r>
              <a:rPr dirty="0" sz="1000" spc="-10">
                <a:solidFill>
                  <a:srgbClr val="010202"/>
                </a:solidFill>
                <a:latin typeface="Times New Roman"/>
                <a:cs typeface="Times New Roman"/>
              </a:rPr>
              <a:t>water. </a:t>
            </a:r>
            <a:r>
              <a:rPr dirty="0" sz="1000">
                <a:solidFill>
                  <a:srgbClr val="010202"/>
                </a:solidFill>
                <a:latin typeface="Times New Roman"/>
                <a:cs typeface="Times New Roman"/>
              </a:rPr>
              <a:t>This decreased the actual  </a:t>
            </a:r>
            <a:r>
              <a:rPr dirty="0" sz="1000" spc="-5">
                <a:solidFill>
                  <a:srgbClr val="010202"/>
                </a:solidFill>
                <a:latin typeface="Times New Roman"/>
                <a:cs typeface="Times New Roman"/>
              </a:rPr>
              <a:t>temperature change to below the limits of the then-available means of temperature  measurement.</a:t>
            </a:r>
            <a:endParaRPr sz="1000">
              <a:latin typeface="Times New Roman"/>
              <a:cs typeface="Times New Roman"/>
            </a:endParaRPr>
          </a:p>
          <a:p>
            <a:pPr algn="just" marL="142240">
              <a:lnSpc>
                <a:spcPct val="100000"/>
              </a:lnSpc>
            </a:pPr>
            <a:r>
              <a:rPr dirty="0" sz="1000">
                <a:solidFill>
                  <a:srgbClr val="010202"/>
                </a:solidFill>
                <a:latin typeface="Times New Roman"/>
                <a:cs typeface="Times New Roman"/>
              </a:rPr>
              <a:t>In Eq. (2.8)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term</a:t>
            </a:r>
            <a:endParaRPr sz="1000">
              <a:latin typeface="Times New Roman"/>
              <a:cs typeface="Times New Roman"/>
            </a:endParaRPr>
          </a:p>
        </p:txBody>
      </p:sp>
      <p:sp>
        <p:nvSpPr>
          <p:cNvPr id="5" name="object 5"/>
          <p:cNvSpPr/>
          <p:nvPr/>
        </p:nvSpPr>
        <p:spPr>
          <a:xfrm>
            <a:off x="2203450" y="2890520"/>
            <a:ext cx="647700" cy="4572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119" y="3550284"/>
            <a:ext cx="459930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represents the work done by the system per degree rise in temperature in expanding  </a:t>
            </a:r>
            <a:r>
              <a:rPr dirty="0" sz="1000" spc="-5">
                <a:solidFill>
                  <a:srgbClr val="010202"/>
                </a:solidFill>
                <a:latin typeface="Times New Roman"/>
                <a:cs typeface="Times New Roman"/>
              </a:rPr>
              <a:t>against the constant external pressure </a:t>
            </a:r>
            <a:r>
              <a:rPr dirty="0" sz="1000" i="1">
                <a:solidFill>
                  <a:srgbClr val="010202"/>
                </a:solidFill>
                <a:latin typeface="Times New Roman"/>
                <a:cs typeface="Times New Roman"/>
              </a:rPr>
              <a:t>P </a:t>
            </a:r>
            <a:r>
              <a:rPr dirty="0" sz="1000">
                <a:solidFill>
                  <a:srgbClr val="010202"/>
                </a:solidFill>
                <a:latin typeface="Times New Roman"/>
                <a:cs typeface="Times New Roman"/>
              </a:rPr>
              <a:t>acting on the system. The other term in Eq. (2.8),  </a:t>
            </a:r>
            <a:r>
              <a:rPr dirty="0" sz="1000" spc="-10">
                <a:solidFill>
                  <a:srgbClr val="010202"/>
                </a:solidFill>
                <a:latin typeface="Times New Roman"/>
                <a:cs typeface="Times New Roman"/>
              </a:rPr>
              <a:t>namely,</a:t>
            </a:r>
            <a:endParaRPr sz="1000">
              <a:latin typeface="Times New Roman"/>
              <a:cs typeface="Times New Roman"/>
            </a:endParaRPr>
          </a:p>
        </p:txBody>
      </p:sp>
      <p:sp>
        <p:nvSpPr>
          <p:cNvPr id="7" name="object 7"/>
          <p:cNvSpPr/>
          <p:nvPr/>
        </p:nvSpPr>
        <p:spPr>
          <a:xfrm>
            <a:off x="2003425" y="4207509"/>
            <a:ext cx="1057275" cy="457200"/>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373" y="4867275"/>
            <a:ext cx="4598670" cy="787400"/>
          </a:xfrm>
          <a:prstGeom prst="rect">
            <a:avLst/>
          </a:prstGeom>
        </p:spPr>
        <p:txBody>
          <a:bodyPr wrap="square" lIns="0" tIns="12700" rIns="0" bIns="0" rtlCol="0" vert="horz">
            <a:spAutoFit/>
          </a:bodyPr>
          <a:lstStyle/>
          <a:p>
            <a:pPr algn="just" marL="12700" marR="5080">
              <a:lnSpc>
                <a:spcPct val="100000"/>
              </a:lnSpc>
              <a:spcBef>
                <a:spcPts val="100"/>
              </a:spcBef>
            </a:pPr>
            <a:r>
              <a:rPr dirty="0" sz="1000">
                <a:solidFill>
                  <a:srgbClr val="010202"/>
                </a:solidFill>
                <a:latin typeface="Times New Roman"/>
                <a:cs typeface="Times New Roman"/>
              </a:rPr>
              <a:t>represents the work done per degree rise in temperature in expanding against the internal  cohesive forces acting between the constituent particles of the substance. </a:t>
            </a:r>
            <a:r>
              <a:rPr dirty="0" sz="1000" spc="-5">
                <a:solidFill>
                  <a:srgbClr val="010202"/>
                </a:solidFill>
                <a:latin typeface="Times New Roman"/>
                <a:cs typeface="Times New Roman"/>
              </a:rPr>
              <a:t>As </a:t>
            </a:r>
            <a:r>
              <a:rPr dirty="0" sz="1000">
                <a:solidFill>
                  <a:srgbClr val="010202"/>
                </a:solidFill>
                <a:latin typeface="Times New Roman"/>
                <a:cs typeface="Times New Roman"/>
              </a:rPr>
              <a:t>will be </a:t>
            </a:r>
            <a:r>
              <a:rPr dirty="0" sz="1000" spc="-5">
                <a:solidFill>
                  <a:srgbClr val="010202"/>
                </a:solidFill>
                <a:latin typeface="Times New Roman"/>
                <a:cs typeface="Times New Roman"/>
              </a:rPr>
              <a:t>seen  </a:t>
            </a:r>
            <a:r>
              <a:rPr dirty="0" sz="1000">
                <a:solidFill>
                  <a:srgbClr val="010202"/>
                </a:solidFill>
                <a:latin typeface="Times New Roman"/>
                <a:cs typeface="Times New Roman"/>
              </a:rPr>
              <a:t>in Chap. 8, an ideal gas is a gas consisting of noninteracting particles, and hence the  atoms of an ideal gas can be separated from one another without the expenditure of work.  </a:t>
            </a:r>
            <a:r>
              <a:rPr dirty="0" sz="1000" spc="-5">
                <a:solidFill>
                  <a:srgbClr val="010202"/>
                </a:solidFill>
                <a:latin typeface="Times New Roman"/>
                <a:cs typeface="Times New Roman"/>
              </a:rPr>
              <a:t>Thus for an ideal gas the above term, and so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term</a:t>
            </a:r>
            <a:endParaRPr sz="1000">
              <a:latin typeface="Times New Roman"/>
              <a:cs typeface="Times New Roman"/>
            </a:endParaRPr>
          </a:p>
        </p:txBody>
      </p:sp>
      <p:sp>
        <p:nvSpPr>
          <p:cNvPr id="9" name="object 9"/>
          <p:cNvSpPr/>
          <p:nvPr/>
        </p:nvSpPr>
        <p:spPr>
          <a:xfrm>
            <a:off x="2260600" y="5829300"/>
            <a:ext cx="542925" cy="447675"/>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6479541"/>
            <a:ext cx="4601845" cy="939800"/>
          </a:xfrm>
          <a:prstGeom prst="rect">
            <a:avLst/>
          </a:prstGeom>
        </p:spPr>
        <p:txBody>
          <a:bodyPr wrap="square" lIns="0" tIns="12700" rIns="0" bIns="0" rtlCol="0" vert="horz">
            <a:spAutoFit/>
          </a:bodyPr>
          <a:lstStyle/>
          <a:p>
            <a:pPr algn="just" marL="12700">
              <a:lnSpc>
                <a:spcPct val="100000"/>
              </a:lnSpc>
              <a:spcBef>
                <a:spcPts val="100"/>
              </a:spcBef>
            </a:pPr>
            <a:r>
              <a:rPr dirty="0" sz="1000">
                <a:solidFill>
                  <a:srgbClr val="010202"/>
                </a:solidFill>
                <a:latin typeface="Times New Roman"/>
                <a:cs typeface="Times New Roman"/>
              </a:rPr>
              <a:t>are</a:t>
            </a:r>
            <a:r>
              <a:rPr dirty="0" sz="1000" spc="-5">
                <a:solidFill>
                  <a:srgbClr val="010202"/>
                </a:solidFill>
                <a:latin typeface="Times New Roman"/>
                <a:cs typeface="Times New Roman"/>
              </a:rPr>
              <a:t> </a:t>
            </a:r>
            <a:r>
              <a:rPr dirty="0" sz="1000">
                <a:solidFill>
                  <a:srgbClr val="010202"/>
                </a:solidFill>
                <a:latin typeface="Times New Roman"/>
                <a:cs typeface="Times New Roman"/>
              </a:rPr>
              <a:t>zero.</a:t>
            </a:r>
            <a:endParaRPr sz="1000">
              <a:latin typeface="Times New Roman"/>
              <a:cs typeface="Times New Roman"/>
            </a:endParaRPr>
          </a:p>
          <a:p>
            <a:pPr algn="just" marL="12700" marR="5080" indent="126364">
              <a:lnSpc>
                <a:spcPct val="100000"/>
              </a:lnSpc>
            </a:pPr>
            <a:r>
              <a:rPr dirty="0" sz="1000" spc="-5">
                <a:solidFill>
                  <a:srgbClr val="010202"/>
                </a:solidFill>
                <a:latin typeface="Times New Roman"/>
                <a:cs typeface="Times New Roman"/>
              </a:rPr>
              <a:t>In real gases the internal pressure contribution is very much smaller in magnitude than  the external pressure contribution; but in liquids and solids, in which the interatomic  </a:t>
            </a:r>
            <a:r>
              <a:rPr dirty="0" sz="1000">
                <a:solidFill>
                  <a:srgbClr val="010202"/>
                </a:solidFill>
                <a:latin typeface="Times New Roman"/>
                <a:cs typeface="Times New Roman"/>
              </a:rPr>
              <a:t>forces are considerable, the work done in expanding the system against the external  pressure is insignificant in comparison with the work done against the internal pressure.  </a:t>
            </a:r>
            <a:r>
              <a:rPr dirty="0" sz="1000" spc="-5">
                <a:solidFill>
                  <a:srgbClr val="010202"/>
                </a:solidFill>
                <a:latin typeface="Times New Roman"/>
                <a:cs typeface="Times New Roman"/>
              </a:rPr>
              <a:t>Thus for liquids and solids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term</a:t>
            </a:r>
            <a:endParaRPr sz="10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14865" y="403097"/>
            <a:ext cx="202755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29</a:t>
            </a:r>
            <a:endParaRPr sz="1000">
              <a:latin typeface="Times New Roman"/>
              <a:cs typeface="Times New Roman"/>
            </a:endParaRPr>
          </a:p>
        </p:txBody>
      </p:sp>
      <p:sp>
        <p:nvSpPr>
          <p:cNvPr id="3" name="object 3"/>
          <p:cNvSpPr/>
          <p:nvPr/>
        </p:nvSpPr>
        <p:spPr>
          <a:xfrm>
            <a:off x="2260600" y="735330"/>
            <a:ext cx="542925" cy="4476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2114067" y="2645092"/>
            <a:ext cx="371475" cy="1619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436" y="1385569"/>
            <a:ext cx="4598035" cy="1774189"/>
          </a:xfrm>
          <a:prstGeom prst="rect">
            <a:avLst/>
          </a:prstGeom>
        </p:spPr>
        <p:txBody>
          <a:bodyPr wrap="square" lIns="0" tIns="12700" rIns="0" bIns="0" rtlCol="0" vert="horz">
            <a:spAutoFit/>
          </a:bodyPr>
          <a:lstStyle/>
          <a:p>
            <a:pPr algn="just" marL="12700">
              <a:lnSpc>
                <a:spcPct val="100000"/>
              </a:lnSpc>
              <a:spcBef>
                <a:spcPts val="100"/>
              </a:spcBef>
            </a:pPr>
            <a:r>
              <a:rPr dirty="0" sz="1000" spc="-5">
                <a:solidFill>
                  <a:srgbClr val="010202"/>
                </a:solidFill>
                <a:latin typeface="Times New Roman"/>
                <a:cs typeface="Times New Roman"/>
              </a:rPr>
              <a:t>is very</a:t>
            </a:r>
            <a:r>
              <a:rPr dirty="0" sz="1000" spc="-10">
                <a:solidFill>
                  <a:srgbClr val="010202"/>
                </a:solidFill>
                <a:latin typeface="Times New Roman"/>
                <a:cs typeface="Times New Roman"/>
              </a:rPr>
              <a:t> large.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032510">
              <a:lnSpc>
                <a:spcPct val="100000"/>
              </a:lnSpc>
            </a:pPr>
            <a:r>
              <a:rPr dirty="0" sz="1000" b="1">
                <a:solidFill>
                  <a:srgbClr val="010202"/>
                </a:solidFill>
                <a:latin typeface="Times New Roman"/>
                <a:cs typeface="Times New Roman"/>
              </a:rPr>
              <a:t>2.7 </a:t>
            </a:r>
            <a:r>
              <a:rPr dirty="0" sz="1000" spc="-5" b="1">
                <a:solidFill>
                  <a:srgbClr val="010202"/>
                </a:solidFill>
                <a:latin typeface="Times New Roman"/>
                <a:cs typeface="Times New Roman"/>
              </a:rPr>
              <a:t>REVERSIBLE </a:t>
            </a:r>
            <a:r>
              <a:rPr dirty="0" sz="1000" spc="-10" b="1">
                <a:solidFill>
                  <a:srgbClr val="010202"/>
                </a:solidFill>
                <a:latin typeface="Times New Roman"/>
                <a:cs typeface="Times New Roman"/>
              </a:rPr>
              <a:t>ADIABATIC</a:t>
            </a:r>
            <a:r>
              <a:rPr dirty="0" sz="1000" b="1">
                <a:solidFill>
                  <a:srgbClr val="010202"/>
                </a:solidFill>
                <a:latin typeface="Times New Roman"/>
                <a:cs typeface="Times New Roman"/>
              </a:rPr>
              <a:t> PROCESSES</a:t>
            </a:r>
            <a:endParaRPr sz="1000">
              <a:latin typeface="Times New Roman"/>
              <a:cs typeface="Times New Roman"/>
            </a:endParaRPr>
          </a:p>
          <a:p>
            <a:pPr>
              <a:lnSpc>
                <a:spcPct val="100000"/>
              </a:lnSpc>
              <a:spcBef>
                <a:spcPts val="10"/>
              </a:spcBef>
            </a:pPr>
            <a:endParaRPr sz="1050">
              <a:latin typeface="Times New Roman"/>
              <a:cs typeface="Times New Roman"/>
            </a:endParaRPr>
          </a:p>
          <a:p>
            <a:pPr algn="just" marL="12700" marR="5080">
              <a:lnSpc>
                <a:spcPct val="100000"/>
              </a:lnSpc>
              <a:spcBef>
                <a:spcPts val="5"/>
              </a:spcBef>
            </a:pPr>
            <a:r>
              <a:rPr dirty="0" sz="1000">
                <a:solidFill>
                  <a:srgbClr val="010202"/>
                </a:solidFill>
                <a:latin typeface="Times New Roman"/>
                <a:cs typeface="Times New Roman"/>
              </a:rPr>
              <a:t>During a reversible process during which the state of the gas is changed, the state of the  </a:t>
            </a:r>
            <a:r>
              <a:rPr dirty="0" sz="1000" spc="-5">
                <a:solidFill>
                  <a:srgbClr val="010202"/>
                </a:solidFill>
                <a:latin typeface="Times New Roman"/>
                <a:cs typeface="Times New Roman"/>
              </a:rPr>
              <a:t>gas never leaves the equilibrium surface shown in Fig. 1.1. </a:t>
            </a:r>
            <a:r>
              <a:rPr dirty="0" sz="1000" spc="-10">
                <a:solidFill>
                  <a:srgbClr val="010202"/>
                </a:solidFill>
                <a:latin typeface="Times New Roman"/>
                <a:cs typeface="Times New Roman"/>
              </a:rPr>
              <a:t>Consequently, </a:t>
            </a:r>
            <a:r>
              <a:rPr dirty="0" sz="1000" spc="-5">
                <a:solidFill>
                  <a:srgbClr val="010202"/>
                </a:solidFill>
                <a:latin typeface="Times New Roman"/>
                <a:cs typeface="Times New Roman"/>
              </a:rPr>
              <a:t>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process,</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passes</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through</a:t>
            </a:r>
            <a:r>
              <a:rPr dirty="0" sz="1000" spc="185">
                <a:solidFill>
                  <a:srgbClr val="010202"/>
                </a:solidFill>
                <a:latin typeface="Times New Roman"/>
                <a:cs typeface="Times New Roman"/>
              </a:rPr>
              <a:t> </a:t>
            </a:r>
            <a:r>
              <a:rPr dirty="0" sz="1000">
                <a:solidFill>
                  <a:srgbClr val="010202"/>
                </a:solidFill>
                <a:latin typeface="Times New Roman"/>
                <a:cs typeface="Times New Roman"/>
              </a:rPr>
              <a:t>a</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continuum</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equilibrium</a:t>
            </a:r>
            <a:r>
              <a:rPr dirty="0" sz="1000" spc="180">
                <a:solidFill>
                  <a:srgbClr val="010202"/>
                </a:solidFill>
                <a:latin typeface="Times New Roman"/>
                <a:cs typeface="Times New Roman"/>
              </a:rPr>
              <a:t> </a:t>
            </a:r>
            <a:r>
              <a:rPr dirty="0" sz="1000" spc="-5">
                <a:solidFill>
                  <a:srgbClr val="010202"/>
                </a:solidFill>
                <a:latin typeface="Times New Roman"/>
                <a:cs typeface="Times New Roman"/>
              </a:rPr>
              <a:t>states,</a:t>
            </a:r>
            <a:r>
              <a:rPr dirty="0" sz="1000" spc="175">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185">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12700" marR="5080">
              <a:lnSpc>
                <a:spcPct val="100000"/>
              </a:lnSpc>
              <a:spcBef>
                <a:spcPts val="525"/>
              </a:spcBef>
              <a:tabLst>
                <a:tab pos="2087245" algn="l"/>
              </a:tabLst>
            </a:pPr>
            <a:r>
              <a:rPr dirty="0" sz="1000" spc="-5">
                <a:solidFill>
                  <a:srgbClr val="010202"/>
                </a:solidFill>
                <a:latin typeface="Times New Roman"/>
                <a:cs typeface="Times New Roman"/>
              </a:rPr>
              <a:t>work w is given by</a:t>
            </a:r>
            <a:r>
              <a:rPr dirty="0" sz="1000" spc="22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integral	only if the process is conducted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In an  adiabatic process </a:t>
            </a:r>
            <a:r>
              <a:rPr dirty="0" sz="1000" i="1">
                <a:solidFill>
                  <a:srgbClr val="010202"/>
                </a:solidFill>
                <a:latin typeface="Times New Roman"/>
                <a:cs typeface="Times New Roman"/>
              </a:rPr>
              <a:t>q</a:t>
            </a:r>
            <a:r>
              <a:rPr dirty="0" sz="1000">
                <a:solidFill>
                  <a:srgbClr val="010202"/>
                </a:solidFill>
                <a:latin typeface="Times New Roman"/>
                <a:cs typeface="Times New Roman"/>
              </a:rPr>
              <a:t>=0, and thus, from the First </a:t>
            </a:r>
            <a:r>
              <a:rPr dirty="0" sz="1000" spc="-20">
                <a:solidFill>
                  <a:srgbClr val="010202"/>
                </a:solidFill>
                <a:latin typeface="Times New Roman"/>
                <a:cs typeface="Times New Roman"/>
              </a:rPr>
              <a:t>Law, </a:t>
            </a:r>
            <a:r>
              <a:rPr dirty="0" sz="1000" spc="15" i="1">
                <a:solidFill>
                  <a:srgbClr val="010202"/>
                </a:solidFill>
                <a:latin typeface="Times New Roman"/>
                <a:cs typeface="Times New Roman"/>
              </a:rPr>
              <a:t>dU</a:t>
            </a:r>
            <a:r>
              <a:rPr dirty="0" sz="1000" spc="15">
                <a:solidFill>
                  <a:srgbClr val="010202"/>
                </a:solidFill>
                <a:latin typeface="Times New Roman"/>
                <a:cs typeface="Times New Roman"/>
              </a:rPr>
              <a:t>=–6</a:t>
            </a:r>
            <a:r>
              <a:rPr dirty="0" sz="1000" spc="15" i="1">
                <a:solidFill>
                  <a:srgbClr val="010202"/>
                </a:solidFill>
                <a:latin typeface="Times New Roman"/>
                <a:cs typeface="Times New Roman"/>
              </a:rPr>
              <a:t>w</a:t>
            </a:r>
            <a:r>
              <a:rPr dirty="0" sz="1000" spc="15">
                <a:solidFill>
                  <a:srgbClr val="010202"/>
                </a:solidFill>
                <a:latin typeface="Times New Roman"/>
                <a:cs typeface="Times New Roman"/>
              </a:rPr>
              <a:t>. </a:t>
            </a:r>
            <a:r>
              <a:rPr dirty="0" sz="1000">
                <a:solidFill>
                  <a:srgbClr val="010202"/>
                </a:solidFill>
                <a:latin typeface="Times New Roman"/>
                <a:cs typeface="Times New Roman"/>
              </a:rPr>
              <a:t>Consider a system  </a:t>
            </a:r>
            <a:r>
              <a:rPr dirty="0" sz="1000" spc="-5">
                <a:solidFill>
                  <a:srgbClr val="010202"/>
                </a:solidFill>
                <a:latin typeface="Times New Roman"/>
                <a:cs typeface="Times New Roman"/>
              </a:rPr>
              <a:t>comprising one mole of an ideal gas. From Eq.</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(2.6)</a:t>
            </a:r>
            <a:endParaRPr sz="1000">
              <a:latin typeface="Times New Roman"/>
              <a:cs typeface="Times New Roman"/>
            </a:endParaRPr>
          </a:p>
        </p:txBody>
      </p:sp>
      <p:sp>
        <p:nvSpPr>
          <p:cNvPr id="6" name="object 6"/>
          <p:cNvSpPr/>
          <p:nvPr/>
        </p:nvSpPr>
        <p:spPr>
          <a:xfrm>
            <a:off x="2112962" y="3343592"/>
            <a:ext cx="838200" cy="1619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3708082"/>
            <a:ext cx="194373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and,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adiabatic</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p:txBody>
      </p:sp>
      <p:sp>
        <p:nvSpPr>
          <p:cNvPr id="8" name="object 8"/>
          <p:cNvSpPr/>
          <p:nvPr/>
        </p:nvSpPr>
        <p:spPr>
          <a:xfrm>
            <a:off x="2141537" y="4070032"/>
            <a:ext cx="781050" cy="13335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4405947"/>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0" name="object 10"/>
          <p:cNvSpPr/>
          <p:nvPr/>
        </p:nvSpPr>
        <p:spPr>
          <a:xfrm>
            <a:off x="1989137" y="4758372"/>
            <a:ext cx="1085850" cy="17145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5132387"/>
            <a:ext cx="325120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As the system is one mole of ideal gas, then </a:t>
            </a:r>
            <a:r>
              <a:rPr dirty="0" sz="1000" i="1">
                <a:solidFill>
                  <a:srgbClr val="010202"/>
                </a:solidFill>
                <a:latin typeface="Times New Roman"/>
                <a:cs typeface="Times New Roman"/>
              </a:rPr>
              <a:t>P=RT/V </a:t>
            </a: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12" name="object 12"/>
          <p:cNvSpPr/>
          <p:nvPr/>
        </p:nvSpPr>
        <p:spPr>
          <a:xfrm>
            <a:off x="1941512" y="5494337"/>
            <a:ext cx="1181100" cy="381000"/>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4500" y="6077902"/>
            <a:ext cx="2056764"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Integrating between states </a:t>
            </a:r>
            <a:r>
              <a:rPr dirty="0" sz="1000">
                <a:solidFill>
                  <a:srgbClr val="010202"/>
                </a:solidFill>
                <a:latin typeface="Times New Roman"/>
                <a:cs typeface="Times New Roman"/>
              </a:rPr>
              <a:t>1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2</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4" name="object 14"/>
          <p:cNvSpPr/>
          <p:nvPr/>
        </p:nvSpPr>
        <p:spPr>
          <a:xfrm>
            <a:off x="1698625" y="6430327"/>
            <a:ext cx="1666875" cy="45720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917700" y="700405"/>
            <a:ext cx="1228725" cy="4572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1360169"/>
            <a:ext cx="13144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endParaRPr sz="1000">
              <a:latin typeface="Times New Roman"/>
              <a:cs typeface="Times New Roman"/>
            </a:endParaRPr>
          </a:p>
        </p:txBody>
      </p:sp>
      <p:sp>
        <p:nvSpPr>
          <p:cNvPr id="4" name="object 4"/>
          <p:cNvSpPr txBox="1"/>
          <p:nvPr/>
        </p:nvSpPr>
        <p:spPr>
          <a:xfrm>
            <a:off x="402536" y="1993976"/>
            <a:ext cx="4648200" cy="424815"/>
          </a:xfrm>
          <a:prstGeom prst="rect">
            <a:avLst/>
          </a:prstGeom>
        </p:spPr>
        <p:txBody>
          <a:bodyPr wrap="square" lIns="0" tIns="12700" rIns="0" bIns="0" rtlCol="0" vert="horz">
            <a:spAutoFit/>
          </a:bodyPr>
          <a:lstStyle/>
          <a:p>
            <a:pPr marL="38100" marR="30480" indent="-635">
              <a:lnSpc>
                <a:spcPct val="130900"/>
              </a:lnSpc>
              <a:spcBef>
                <a:spcPts val="10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an ideal gas it has been </a:t>
            </a:r>
            <a:r>
              <a:rPr dirty="0" sz="1000" spc="-5">
                <a:solidFill>
                  <a:srgbClr val="010202"/>
                </a:solidFill>
                <a:latin typeface="Times New Roman"/>
                <a:cs typeface="Times New Roman"/>
              </a:rPr>
              <a:t>shown </a:t>
            </a:r>
            <a:r>
              <a:rPr dirty="0" sz="1000">
                <a:solidFill>
                  <a:srgbClr val="010202"/>
                </a:solidFill>
                <a:latin typeface="Times New Roman"/>
                <a:cs typeface="Times New Roman"/>
              </a:rPr>
              <a:t>that </a:t>
            </a:r>
            <a:r>
              <a:rPr dirty="0" sz="1000" spc="20" i="1">
                <a:solidFill>
                  <a:srgbClr val="010202"/>
                </a:solidFill>
                <a:latin typeface="Times New Roman"/>
                <a:cs typeface="Times New Roman"/>
              </a:rPr>
              <a:t>C</a:t>
            </a:r>
            <a:r>
              <a:rPr dirty="0" baseline="-33333" sz="1125" spc="30" i="1">
                <a:solidFill>
                  <a:srgbClr val="010202"/>
                </a:solidFill>
                <a:latin typeface="Times New Roman"/>
                <a:cs typeface="Times New Roman"/>
              </a:rPr>
              <a:t>p</a:t>
            </a:r>
            <a:r>
              <a:rPr dirty="0" sz="1000" spc="20" i="1">
                <a:solidFill>
                  <a:srgbClr val="010202"/>
                </a:solidFill>
                <a:latin typeface="Times New Roman"/>
                <a:cs typeface="Times New Roman"/>
              </a:rPr>
              <a:t>–C</a:t>
            </a:r>
            <a:r>
              <a:rPr dirty="0" baseline="-33333" sz="1125" spc="30" i="1">
                <a:solidFill>
                  <a:srgbClr val="010202"/>
                </a:solidFill>
                <a:latin typeface="Times New Roman"/>
                <a:cs typeface="Times New Roman"/>
              </a:rPr>
              <a:t>v</a:t>
            </a:r>
            <a:r>
              <a:rPr dirty="0" sz="1000" spc="20">
                <a:solidFill>
                  <a:srgbClr val="010202"/>
                </a:solidFill>
                <a:latin typeface="Times New Roman"/>
                <a:cs typeface="Times New Roman"/>
              </a:rPr>
              <a:t>=</a:t>
            </a:r>
            <a:r>
              <a:rPr dirty="0" sz="1000" spc="20" i="1">
                <a:solidFill>
                  <a:srgbClr val="010202"/>
                </a:solidFill>
                <a:latin typeface="Times New Roman"/>
                <a:cs typeface="Times New Roman"/>
              </a:rPr>
              <a:t>R</a:t>
            </a:r>
            <a:r>
              <a:rPr dirty="0" sz="1000" spc="20">
                <a:solidFill>
                  <a:srgbClr val="010202"/>
                </a:solidFill>
                <a:latin typeface="Times New Roman"/>
                <a:cs typeface="Times New Roman"/>
              </a:rPr>
              <a:t>. </a:t>
            </a:r>
            <a:r>
              <a:rPr dirty="0" sz="1000">
                <a:solidFill>
                  <a:srgbClr val="010202"/>
                </a:solidFill>
                <a:latin typeface="Times New Roman"/>
                <a:cs typeface="Times New Roman"/>
              </a:rPr>
              <a:t>Thus </a:t>
            </a:r>
            <a:r>
              <a:rPr dirty="0" sz="1000" spc="15" i="1">
                <a:solidFill>
                  <a:srgbClr val="010202"/>
                </a:solidFill>
                <a:latin typeface="Times New Roman"/>
                <a:cs typeface="Times New Roman"/>
              </a:rPr>
              <a:t>C</a:t>
            </a:r>
            <a:r>
              <a:rPr dirty="0" baseline="-33333" sz="1125" spc="22" i="1">
                <a:solidFill>
                  <a:srgbClr val="010202"/>
                </a:solidFill>
                <a:latin typeface="Times New Roman"/>
                <a:cs typeface="Times New Roman"/>
              </a:rPr>
              <a:t>p</a:t>
            </a:r>
            <a:r>
              <a:rPr dirty="0" sz="1000" spc="15" i="1">
                <a:solidFill>
                  <a:srgbClr val="010202"/>
                </a:solidFill>
                <a:latin typeface="Times New Roman"/>
                <a:cs typeface="Times New Roman"/>
              </a:rPr>
              <a:t>/C</a:t>
            </a:r>
            <a:r>
              <a:rPr dirty="0" baseline="-33333" sz="1125" spc="22" i="1">
                <a:solidFill>
                  <a:srgbClr val="010202"/>
                </a:solidFill>
                <a:latin typeface="Times New Roman"/>
                <a:cs typeface="Times New Roman"/>
              </a:rPr>
              <a:t>v</a:t>
            </a:r>
            <a:r>
              <a:rPr dirty="0" sz="1000" spc="15" i="1">
                <a:solidFill>
                  <a:srgbClr val="010202"/>
                </a:solidFill>
                <a:latin typeface="Times New Roman"/>
                <a:cs typeface="Times New Roman"/>
              </a:rPr>
              <a:t>–</a:t>
            </a:r>
            <a:r>
              <a:rPr dirty="0" sz="1000" spc="15">
                <a:solidFill>
                  <a:srgbClr val="010202"/>
                </a:solidFill>
                <a:latin typeface="Times New Roman"/>
                <a:cs typeface="Times New Roman"/>
              </a:rPr>
              <a:t>1=</a:t>
            </a:r>
            <a:r>
              <a:rPr dirty="0" sz="1000" spc="15" i="1">
                <a:solidFill>
                  <a:srgbClr val="010202"/>
                </a:solidFill>
                <a:latin typeface="Times New Roman"/>
                <a:cs typeface="Times New Roman"/>
              </a:rPr>
              <a:t>R/C</a:t>
            </a:r>
            <a:r>
              <a:rPr dirty="0" baseline="-33333" sz="1125" spc="22" i="1">
                <a:solidFill>
                  <a:srgbClr val="010202"/>
                </a:solidFill>
                <a:latin typeface="Times New Roman"/>
                <a:cs typeface="Times New Roman"/>
              </a:rPr>
              <a:t>v</a:t>
            </a:r>
            <a:r>
              <a:rPr dirty="0" sz="1000" spc="15" i="1">
                <a:solidFill>
                  <a:srgbClr val="010202"/>
                </a:solidFill>
                <a:latin typeface="Times New Roman"/>
                <a:cs typeface="Times New Roman"/>
              </a:rPr>
              <a:t>; </a:t>
            </a:r>
            <a:r>
              <a:rPr dirty="0" sz="1000">
                <a:solidFill>
                  <a:srgbClr val="010202"/>
                </a:solidFill>
                <a:latin typeface="Times New Roman"/>
                <a:cs typeface="Times New Roman"/>
              </a:rPr>
              <a:t>and if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a:t>
            </a:r>
            <a:r>
              <a:rPr dirty="0" sz="1000" spc="-5">
                <a:solidFill>
                  <a:srgbClr val="010202"/>
                </a:solidFill>
                <a:latin typeface="Times New Roman"/>
                <a:cs typeface="Times New Roman"/>
              </a:rPr>
              <a:t>=μ,  </a:t>
            </a:r>
            <a:r>
              <a:rPr dirty="0" sz="1000">
                <a:solidFill>
                  <a:srgbClr val="010202"/>
                </a:solidFill>
                <a:latin typeface="Times New Roman"/>
                <a:cs typeface="Times New Roman"/>
              </a:rPr>
              <a:t>then </a:t>
            </a:r>
            <a:r>
              <a:rPr dirty="0" sz="1000" spc="10" i="1">
                <a:solidFill>
                  <a:srgbClr val="010202"/>
                </a:solidFill>
                <a:latin typeface="Times New Roman"/>
                <a:cs typeface="Times New Roman"/>
              </a:rPr>
              <a:t>R/C</a:t>
            </a:r>
            <a:r>
              <a:rPr dirty="0" baseline="-33333" sz="1125" spc="15" i="1">
                <a:solidFill>
                  <a:srgbClr val="010202"/>
                </a:solidFill>
                <a:latin typeface="Times New Roman"/>
                <a:cs typeface="Times New Roman"/>
              </a:rPr>
              <a:t>v</a:t>
            </a:r>
            <a:r>
              <a:rPr dirty="0" sz="1000" spc="10">
                <a:solidFill>
                  <a:srgbClr val="010202"/>
                </a:solidFill>
                <a:latin typeface="Times New Roman"/>
                <a:cs typeface="Times New Roman"/>
              </a:rPr>
              <a:t>=</a:t>
            </a:r>
            <a:r>
              <a:rPr dirty="0" sz="1000" spc="10" i="1">
                <a:solidFill>
                  <a:srgbClr val="010202"/>
                </a:solidFill>
                <a:latin typeface="Times New Roman"/>
                <a:cs typeface="Times New Roman"/>
              </a:rPr>
              <a:t>μ</a:t>
            </a:r>
            <a:r>
              <a:rPr dirty="0" sz="1000" spc="10">
                <a:solidFill>
                  <a:srgbClr val="010202"/>
                </a:solidFill>
                <a:latin typeface="Times New Roman"/>
                <a:cs typeface="Times New Roman"/>
              </a:rPr>
              <a:t>–1, </a:t>
            </a:r>
            <a:r>
              <a:rPr dirty="0" sz="1000">
                <a:solidFill>
                  <a:srgbClr val="010202"/>
                </a:solidFill>
                <a:latin typeface="Times New Roman"/>
                <a:cs typeface="Times New Roman"/>
              </a:rPr>
              <a:t>and</a:t>
            </a:r>
            <a:r>
              <a:rPr dirty="0" sz="1000" spc="-20">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5" name="object 5"/>
          <p:cNvSpPr txBox="1"/>
          <p:nvPr/>
        </p:nvSpPr>
        <p:spPr>
          <a:xfrm>
            <a:off x="444500" y="3184029"/>
            <a:ext cx="120586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the ideal gas</a:t>
            </a:r>
            <a:r>
              <a:rPr dirty="0" sz="1000" spc="-85">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p:txBody>
      </p:sp>
      <p:sp>
        <p:nvSpPr>
          <p:cNvPr id="6" name="object 6"/>
          <p:cNvSpPr txBox="1"/>
          <p:nvPr/>
        </p:nvSpPr>
        <p:spPr>
          <a:xfrm>
            <a:off x="455542" y="4168609"/>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7" name="object 7"/>
          <p:cNvSpPr txBox="1"/>
          <p:nvPr/>
        </p:nvSpPr>
        <p:spPr>
          <a:xfrm>
            <a:off x="466585" y="4994605"/>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8" name="object 8"/>
          <p:cNvSpPr txBox="1"/>
          <p:nvPr/>
        </p:nvSpPr>
        <p:spPr>
          <a:xfrm>
            <a:off x="4710798" y="5298897"/>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(2.9)</a:t>
            </a:r>
            <a:endParaRPr sz="1000">
              <a:latin typeface="Times New Roman"/>
              <a:cs typeface="Times New Roman"/>
            </a:endParaRPr>
          </a:p>
        </p:txBody>
      </p:sp>
      <p:sp>
        <p:nvSpPr>
          <p:cNvPr id="9" name="object 9"/>
          <p:cNvSpPr txBox="1"/>
          <p:nvPr/>
        </p:nvSpPr>
        <p:spPr>
          <a:xfrm>
            <a:off x="437140" y="403099"/>
            <a:ext cx="2794000" cy="295275"/>
          </a:xfrm>
          <a:prstGeom prst="rect">
            <a:avLst/>
          </a:prstGeom>
        </p:spPr>
        <p:txBody>
          <a:bodyPr wrap="square" lIns="0" tIns="12700" rIns="0" bIns="0" rtlCol="0" vert="horz">
            <a:spAutoFit/>
          </a:bodyPr>
          <a:lstStyle/>
          <a:p>
            <a:pPr marL="19685">
              <a:lnSpc>
                <a:spcPts val="1060"/>
              </a:lnSpc>
              <a:spcBef>
                <a:spcPts val="100"/>
              </a:spcBef>
            </a:pPr>
            <a:r>
              <a:rPr dirty="0" sz="1000">
                <a:solidFill>
                  <a:srgbClr val="231F20"/>
                </a:solidFill>
                <a:latin typeface="Times New Roman"/>
                <a:cs typeface="Times New Roman"/>
              </a:rPr>
              <a:t>30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12700">
              <a:lnSpc>
                <a:spcPts val="1060"/>
              </a:lnSpc>
            </a:pPr>
            <a:r>
              <a:rPr dirty="0" sz="1000">
                <a:solidFill>
                  <a:srgbClr val="010202"/>
                </a:solidFill>
                <a:latin typeface="Times New Roman"/>
                <a:cs typeface="Times New Roman"/>
              </a:rPr>
              <a:t>or</a:t>
            </a:r>
            <a:endParaRPr sz="1000">
              <a:latin typeface="Times New Roman"/>
              <a:cs typeface="Times New Roman"/>
            </a:endParaRPr>
          </a:p>
        </p:txBody>
      </p:sp>
      <p:sp>
        <p:nvSpPr>
          <p:cNvPr id="10" name="object 10"/>
          <p:cNvSpPr/>
          <p:nvPr/>
        </p:nvSpPr>
        <p:spPr>
          <a:xfrm>
            <a:off x="1910333" y="1474139"/>
            <a:ext cx="1257300" cy="457199"/>
          </a:xfrm>
          <a:prstGeom prst="rect">
            <a:avLst/>
          </a:prstGeom>
          <a:blipFill>
            <a:blip r:embed="rId3" cstate="print"/>
            <a:stretch>
              <a:fillRect/>
            </a:stretch>
          </a:blipFill>
        </p:spPr>
        <p:txBody>
          <a:bodyPr wrap="square" lIns="0" tIns="0" rIns="0" bIns="0" rtlCol="0"/>
          <a:lstStyle/>
          <a:p/>
        </p:txBody>
      </p:sp>
      <p:sp>
        <p:nvSpPr>
          <p:cNvPr id="11" name="object 11"/>
          <p:cNvSpPr/>
          <p:nvPr/>
        </p:nvSpPr>
        <p:spPr>
          <a:xfrm>
            <a:off x="2022144" y="2617025"/>
            <a:ext cx="1066800" cy="457200"/>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1707819" y="3511448"/>
            <a:ext cx="1685925" cy="457200"/>
          </a:xfrm>
          <a:prstGeom prst="rect">
            <a:avLst/>
          </a:prstGeom>
          <a:blipFill>
            <a:blip r:embed="rId5" cstate="print"/>
            <a:stretch>
              <a:fillRect/>
            </a:stretch>
          </a:blipFill>
        </p:spPr>
        <p:txBody>
          <a:bodyPr wrap="square" lIns="0" tIns="0" rIns="0" bIns="0" rtlCol="0"/>
          <a:lstStyle/>
          <a:p/>
        </p:txBody>
      </p:sp>
      <p:sp>
        <p:nvSpPr>
          <p:cNvPr id="13" name="object 13"/>
          <p:cNvSpPr/>
          <p:nvPr/>
        </p:nvSpPr>
        <p:spPr>
          <a:xfrm>
            <a:off x="2056460" y="4325073"/>
            <a:ext cx="933450" cy="447675"/>
          </a:xfrm>
          <a:prstGeom prst="rect">
            <a:avLst/>
          </a:prstGeom>
          <a:blipFill>
            <a:blip r:embed="rId6" cstate="print"/>
            <a:stretch>
              <a:fillRect/>
            </a:stretch>
          </a:blipFill>
        </p:spPr>
        <p:txBody>
          <a:bodyPr wrap="square" lIns="0" tIns="0" rIns="0" bIns="0" rtlCol="0"/>
          <a:lstStyle/>
          <a:p/>
        </p:txBody>
      </p:sp>
      <p:sp>
        <p:nvSpPr>
          <p:cNvPr id="14" name="object 14"/>
          <p:cNvSpPr/>
          <p:nvPr/>
        </p:nvSpPr>
        <p:spPr>
          <a:xfrm>
            <a:off x="1801050" y="5305640"/>
            <a:ext cx="1895475" cy="142875"/>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33457" y="5835065"/>
            <a:ext cx="4598035" cy="1268095"/>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This is the relationship between the pressure and the volume of an ideal gas </a:t>
            </a:r>
            <a:r>
              <a:rPr dirty="0" sz="1000" spc="-5">
                <a:solidFill>
                  <a:srgbClr val="010202"/>
                </a:solidFill>
                <a:latin typeface="Times New Roman"/>
                <a:cs typeface="Times New Roman"/>
              </a:rPr>
              <a:t>under-going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adiabatic</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950">
              <a:latin typeface="Times New Roman"/>
              <a:cs typeface="Times New Roman"/>
            </a:endParaRPr>
          </a:p>
          <a:p>
            <a:pPr marL="1744980" marR="247650" indent="-1490980">
              <a:lnSpc>
                <a:spcPct val="103499"/>
              </a:lnSpc>
            </a:pPr>
            <a:r>
              <a:rPr dirty="0" sz="1000" b="1">
                <a:solidFill>
                  <a:srgbClr val="010202"/>
                </a:solidFill>
                <a:latin typeface="Times New Roman"/>
                <a:cs typeface="Times New Roman"/>
              </a:rPr>
              <a:t>2.8 </a:t>
            </a:r>
            <a:r>
              <a:rPr dirty="0" sz="1000" spc="-5" b="1">
                <a:solidFill>
                  <a:srgbClr val="010202"/>
                </a:solidFill>
                <a:latin typeface="Times New Roman"/>
                <a:cs typeface="Times New Roman"/>
              </a:rPr>
              <a:t>REVERSIBLE </a:t>
            </a:r>
            <a:r>
              <a:rPr dirty="0" sz="1000" b="1">
                <a:solidFill>
                  <a:srgbClr val="010202"/>
                </a:solidFill>
                <a:latin typeface="Times New Roman"/>
                <a:cs typeface="Times New Roman"/>
              </a:rPr>
              <a:t>ISOTHERMAL </a:t>
            </a:r>
            <a:r>
              <a:rPr dirty="0" sz="1000" spc="-5" b="1">
                <a:solidFill>
                  <a:srgbClr val="010202"/>
                </a:solidFill>
                <a:latin typeface="Times New Roman"/>
                <a:cs typeface="Times New Roman"/>
              </a:rPr>
              <a:t>PRESSURE </a:t>
            </a:r>
            <a:r>
              <a:rPr dirty="0" sz="1000" b="1">
                <a:solidFill>
                  <a:srgbClr val="010202"/>
                </a:solidFill>
                <a:latin typeface="Times New Roman"/>
                <a:cs typeface="Times New Roman"/>
              </a:rPr>
              <a:t>OR </a:t>
            </a:r>
            <a:r>
              <a:rPr dirty="0" sz="1000" spc="-5" b="1">
                <a:solidFill>
                  <a:srgbClr val="010202"/>
                </a:solidFill>
                <a:latin typeface="Times New Roman"/>
                <a:cs typeface="Times New Roman"/>
              </a:rPr>
              <a:t>VOLUME</a:t>
            </a:r>
            <a:r>
              <a:rPr dirty="0" sz="1000" spc="-60" b="1">
                <a:solidFill>
                  <a:srgbClr val="010202"/>
                </a:solidFill>
                <a:latin typeface="Times New Roman"/>
                <a:cs typeface="Times New Roman"/>
              </a:rPr>
              <a:t> </a:t>
            </a:r>
            <a:r>
              <a:rPr dirty="0" sz="1000" b="1">
                <a:solidFill>
                  <a:srgbClr val="010202"/>
                </a:solidFill>
                <a:latin typeface="Times New Roman"/>
                <a:cs typeface="Times New Roman"/>
              </a:rPr>
              <a:t>CHANGES  </a:t>
            </a:r>
            <a:r>
              <a:rPr dirty="0" sz="1000" spc="-5" b="1">
                <a:solidFill>
                  <a:srgbClr val="010202"/>
                </a:solidFill>
                <a:latin typeface="Times New Roman"/>
                <a:cs typeface="Times New Roman"/>
              </a:rPr>
              <a:t>OF AN IDEAL</a:t>
            </a:r>
            <a:r>
              <a:rPr dirty="0" sz="1000" spc="-100" b="1">
                <a:solidFill>
                  <a:srgbClr val="010202"/>
                </a:solidFill>
                <a:latin typeface="Times New Roman"/>
                <a:cs typeface="Times New Roman"/>
              </a:rPr>
              <a:t> </a:t>
            </a:r>
            <a:r>
              <a:rPr dirty="0" sz="1000" spc="-5" b="1">
                <a:solidFill>
                  <a:srgbClr val="010202"/>
                </a:solidFill>
                <a:latin typeface="Times New Roman"/>
                <a:cs typeface="Times New Roman"/>
              </a:rPr>
              <a:t>GAS</a:t>
            </a:r>
            <a:endParaRPr sz="1000">
              <a:latin typeface="Times New Roman"/>
              <a:cs typeface="Times New Roman"/>
            </a:endParaRPr>
          </a:p>
          <a:p>
            <a:pPr>
              <a:lnSpc>
                <a:spcPct val="100000"/>
              </a:lnSpc>
              <a:spcBef>
                <a:spcPts val="50"/>
              </a:spcBef>
            </a:pPr>
            <a:endParaRPr sz="1100">
              <a:latin typeface="Times New Roman"/>
              <a:cs typeface="Times New Roman"/>
            </a:endParaRPr>
          </a:p>
          <a:p>
            <a:pPr marL="56515">
              <a:lnSpc>
                <a:spcPct val="100000"/>
              </a:lnSpc>
              <a:spcBef>
                <a:spcPts val="5"/>
              </a:spcBef>
            </a:pPr>
            <a:r>
              <a:rPr dirty="0" sz="1000" spc="-5">
                <a:solidFill>
                  <a:srgbClr val="010202"/>
                </a:solidFill>
                <a:latin typeface="Times New Roman"/>
                <a:cs typeface="Times New Roman"/>
              </a:rPr>
              <a:t>From the First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Law</a:t>
            </a:r>
            <a:endParaRPr sz="1000">
              <a:latin typeface="Times New Roman"/>
              <a:cs typeface="Times New Roman"/>
            </a:endParaRPr>
          </a:p>
        </p:txBody>
      </p:sp>
      <p:sp>
        <p:nvSpPr>
          <p:cNvPr id="16" name="object 16"/>
          <p:cNvSpPr/>
          <p:nvPr/>
        </p:nvSpPr>
        <p:spPr>
          <a:xfrm>
            <a:off x="2200465" y="7319924"/>
            <a:ext cx="1104900" cy="17145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3457" y="403097"/>
            <a:ext cx="4608830" cy="1304290"/>
          </a:xfrm>
          <a:prstGeom prst="rect">
            <a:avLst/>
          </a:prstGeom>
        </p:spPr>
        <p:txBody>
          <a:bodyPr wrap="square" lIns="0" tIns="12700" rIns="0" bIns="0" rtlCol="0" vert="horz">
            <a:spAutoFit/>
          </a:bodyPr>
          <a:lstStyle/>
          <a:p>
            <a:pPr marL="2593975">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31</a:t>
            </a:r>
            <a:endParaRPr sz="1000">
              <a:latin typeface="Times New Roman"/>
              <a:cs typeface="Times New Roman"/>
            </a:endParaRPr>
          </a:p>
          <a:p>
            <a:pPr>
              <a:lnSpc>
                <a:spcPct val="100000"/>
              </a:lnSpc>
              <a:spcBef>
                <a:spcPts val="40"/>
              </a:spcBef>
            </a:pPr>
            <a:endParaRPr sz="1100">
              <a:latin typeface="Times New Roman"/>
              <a:cs typeface="Times New Roman"/>
            </a:endParaRPr>
          </a:p>
          <a:p>
            <a:pPr marL="12700" marR="15240" indent="-635">
              <a:lnSpc>
                <a:spcPct val="100000"/>
              </a:lnSpc>
            </a:pPr>
            <a:r>
              <a:rPr dirty="0" sz="1000">
                <a:solidFill>
                  <a:srgbClr val="010202"/>
                </a:solidFill>
                <a:latin typeface="Times New Roman"/>
                <a:cs typeface="Times New Roman"/>
              </a:rPr>
              <a:t>and as </a:t>
            </a:r>
            <a:r>
              <a:rPr dirty="0" sz="1000" spc="-5" i="1">
                <a:solidFill>
                  <a:srgbClr val="010202"/>
                </a:solidFill>
                <a:latin typeface="Times New Roman"/>
                <a:cs typeface="Times New Roman"/>
              </a:rPr>
              <a:t>dT</a:t>
            </a:r>
            <a:r>
              <a:rPr dirty="0" sz="1000" spc="-5">
                <a:solidFill>
                  <a:srgbClr val="010202"/>
                </a:solidFill>
                <a:latin typeface="Times New Roman"/>
                <a:cs typeface="Times New Roman"/>
              </a:rPr>
              <a:t>=0 </a:t>
            </a:r>
            <a:r>
              <a:rPr dirty="0" sz="1000">
                <a:solidFill>
                  <a:srgbClr val="010202"/>
                </a:solidFill>
                <a:latin typeface="Times New Roman"/>
                <a:cs typeface="Times New Roman"/>
              </a:rPr>
              <a:t>(isothermal process), then </a:t>
            </a:r>
            <a:r>
              <a:rPr dirty="0" sz="1000" i="1">
                <a:solidFill>
                  <a:srgbClr val="010202"/>
                </a:solidFill>
                <a:latin typeface="Times New Roman"/>
                <a:cs typeface="Times New Roman"/>
              </a:rPr>
              <a:t>dU</a:t>
            </a:r>
            <a:r>
              <a:rPr dirty="0" sz="1000">
                <a:solidFill>
                  <a:srgbClr val="010202"/>
                </a:solidFill>
                <a:latin typeface="Times New Roman"/>
                <a:cs typeface="Times New Roman"/>
              </a:rPr>
              <a:t>=0. Therefore </a:t>
            </a:r>
            <a:r>
              <a:rPr dirty="0" sz="1000" spc="10" i="1">
                <a:solidFill>
                  <a:srgbClr val="010202"/>
                </a:solidFill>
                <a:latin typeface="Times New Roman"/>
                <a:cs typeface="Times New Roman"/>
              </a:rPr>
              <a:t>ðw=ðq=PdV= </a:t>
            </a:r>
            <a:r>
              <a:rPr dirty="0" sz="1000" i="1">
                <a:solidFill>
                  <a:srgbClr val="010202"/>
                </a:solidFill>
                <a:latin typeface="Times New Roman"/>
                <a:cs typeface="Times New Roman"/>
              </a:rPr>
              <a:t>RTdV/V </a:t>
            </a:r>
            <a:r>
              <a:rPr dirty="0" sz="1000">
                <a:solidFill>
                  <a:srgbClr val="010202"/>
                </a:solidFill>
                <a:latin typeface="Times New Roman"/>
                <a:cs typeface="Times New Roman"/>
              </a:rPr>
              <a:t>per</a:t>
            </a:r>
            <a:r>
              <a:rPr dirty="0" sz="1000" spc="-110">
                <a:solidFill>
                  <a:srgbClr val="010202"/>
                </a:solidFill>
                <a:latin typeface="Times New Roman"/>
                <a:cs typeface="Times New Roman"/>
              </a:rPr>
              <a:t> </a:t>
            </a:r>
            <a:r>
              <a:rPr dirty="0" sz="1000">
                <a:solidFill>
                  <a:srgbClr val="010202"/>
                </a:solidFill>
                <a:latin typeface="Times New Roman"/>
                <a:cs typeface="Times New Roman"/>
              </a:rPr>
              <a:t>mole  of</a:t>
            </a:r>
            <a:r>
              <a:rPr dirty="0" sz="1000" spc="-5">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marL="139700">
              <a:lnSpc>
                <a:spcPct val="100000"/>
              </a:lnSpc>
            </a:pPr>
            <a:r>
              <a:rPr dirty="0" sz="1000" spc="-5">
                <a:solidFill>
                  <a:srgbClr val="010202"/>
                </a:solidFill>
                <a:latin typeface="Times New Roman"/>
                <a:cs typeface="Times New Roman"/>
              </a:rPr>
              <a:t>Integrating between the states </a:t>
            </a:r>
            <a:r>
              <a:rPr dirty="0" sz="1000">
                <a:solidFill>
                  <a:srgbClr val="010202"/>
                </a:solidFill>
                <a:latin typeface="Times New Roman"/>
                <a:cs typeface="Times New Roman"/>
              </a:rPr>
              <a:t>1 </a:t>
            </a:r>
            <a:r>
              <a:rPr dirty="0" sz="1000" spc="-5">
                <a:solidFill>
                  <a:srgbClr val="010202"/>
                </a:solidFill>
                <a:latin typeface="Times New Roman"/>
                <a:cs typeface="Times New Roman"/>
              </a:rPr>
              <a:t>and </a:t>
            </a:r>
            <a:r>
              <a:rPr dirty="0" sz="1000">
                <a:solidFill>
                  <a:srgbClr val="010202"/>
                </a:solidFill>
                <a:latin typeface="Times New Roman"/>
                <a:cs typeface="Times New Roman"/>
              </a:rPr>
              <a:t>2</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a:p>
            <a:pPr>
              <a:lnSpc>
                <a:spcPct val="100000"/>
              </a:lnSpc>
            </a:pPr>
            <a:endParaRPr sz="1100">
              <a:latin typeface="Times New Roman"/>
              <a:cs typeface="Times New Roman"/>
            </a:endParaRPr>
          </a:p>
          <a:p>
            <a:pPr>
              <a:lnSpc>
                <a:spcPct val="100000"/>
              </a:lnSpc>
            </a:pPr>
            <a:endParaRPr sz="1300">
              <a:latin typeface="Times New Roman"/>
              <a:cs typeface="Times New Roman"/>
            </a:endParaRPr>
          </a:p>
          <a:p>
            <a:pPr algn="r" marR="135890">
              <a:lnSpc>
                <a:spcPct val="100000"/>
              </a:lnSpc>
            </a:pPr>
            <a:r>
              <a:rPr dirty="0" sz="1000">
                <a:solidFill>
                  <a:srgbClr val="010202"/>
                </a:solidFill>
                <a:latin typeface="Times New Roman"/>
                <a:cs typeface="Times New Roman"/>
              </a:rPr>
              <a:t>(2.10)</a:t>
            </a:r>
            <a:endParaRPr sz="1000">
              <a:latin typeface="Times New Roman"/>
              <a:cs typeface="Times New Roman"/>
            </a:endParaRPr>
          </a:p>
        </p:txBody>
      </p:sp>
      <p:sp>
        <p:nvSpPr>
          <p:cNvPr id="3" name="object 3"/>
          <p:cNvSpPr txBox="1"/>
          <p:nvPr/>
        </p:nvSpPr>
        <p:spPr>
          <a:xfrm>
            <a:off x="400390" y="2098395"/>
            <a:ext cx="4598670" cy="787400"/>
          </a:xfrm>
          <a:prstGeom prst="rect">
            <a:avLst/>
          </a:prstGeom>
        </p:spPr>
        <p:txBody>
          <a:bodyPr wrap="square" lIns="0" tIns="12700" rIns="0" bIns="0" rtlCol="0" vert="horz">
            <a:spAutoFit/>
          </a:bodyPr>
          <a:lstStyle/>
          <a:p>
            <a:pPr algn="just" marL="12700" marR="5080" indent="77470">
              <a:lnSpc>
                <a:spcPct val="100000"/>
              </a:lnSpc>
              <a:spcBef>
                <a:spcPts val="100"/>
              </a:spcBef>
            </a:pPr>
            <a:r>
              <a:rPr dirty="0" sz="1000">
                <a:solidFill>
                  <a:srgbClr val="010202"/>
                </a:solidFill>
                <a:latin typeface="Times New Roman"/>
                <a:cs typeface="Times New Roman"/>
              </a:rPr>
              <a:t>hus, for an ideal gas, an isothermal process is one of constant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during  which the work done by the system equals the heat absorbed by the system, both of  </a:t>
            </a:r>
            <a:r>
              <a:rPr dirty="0" sz="1000" spc="-5">
                <a:solidFill>
                  <a:srgbClr val="010202"/>
                </a:solidFill>
                <a:latin typeface="Times New Roman"/>
                <a:cs typeface="Times New Roman"/>
              </a:rPr>
              <a:t>which are given by Eq.</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(2.10).</a:t>
            </a:r>
            <a:endParaRPr sz="1000">
              <a:latin typeface="Times New Roman"/>
              <a:cs typeface="Times New Roman"/>
            </a:endParaRPr>
          </a:p>
          <a:p>
            <a:pPr algn="just" marL="139700">
              <a:lnSpc>
                <a:spcPct val="100000"/>
              </a:lnSpc>
            </a:pPr>
            <a:r>
              <a:rPr dirty="0" sz="1000" spc="-5">
                <a:solidFill>
                  <a:srgbClr val="010202"/>
                </a:solidFill>
                <a:latin typeface="Times New Roman"/>
                <a:cs typeface="Times New Roman"/>
              </a:rPr>
              <a:t>A</a:t>
            </a:r>
            <a:r>
              <a:rPr dirty="0" sz="1000" spc="-65">
                <a:solidFill>
                  <a:srgbClr val="010202"/>
                </a:solidFill>
                <a:latin typeface="Times New Roman"/>
                <a:cs typeface="Times New Roman"/>
              </a:rPr>
              <a:t> </a:t>
            </a:r>
            <a:r>
              <a:rPr dirty="0" sz="1000">
                <a:solidFill>
                  <a:srgbClr val="010202"/>
                </a:solidFill>
                <a:latin typeface="Times New Roman"/>
                <a:cs typeface="Times New Roman"/>
              </a:rPr>
              <a:t>reversible</a:t>
            </a:r>
            <a:r>
              <a:rPr dirty="0" sz="1000" spc="45">
                <a:solidFill>
                  <a:srgbClr val="010202"/>
                </a:solidFill>
                <a:latin typeface="Times New Roman"/>
                <a:cs typeface="Times New Roman"/>
              </a:rPr>
              <a:t> </a:t>
            </a:r>
            <a:r>
              <a:rPr dirty="0" sz="1000">
                <a:solidFill>
                  <a:srgbClr val="010202"/>
                </a:solidFill>
                <a:latin typeface="Times New Roman"/>
                <a:cs typeface="Times New Roman"/>
              </a:rPr>
              <a:t>isothermal</a:t>
            </a:r>
            <a:r>
              <a:rPr dirty="0" sz="1000" spc="45">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45">
                <a:solidFill>
                  <a:srgbClr val="010202"/>
                </a:solidFill>
                <a:latin typeface="Times New Roman"/>
                <a:cs typeface="Times New Roman"/>
              </a:rPr>
              <a:t> </a:t>
            </a:r>
            <a:r>
              <a:rPr dirty="0" sz="1000">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a:solidFill>
                  <a:srgbClr val="010202"/>
                </a:solidFill>
                <a:latin typeface="Times New Roman"/>
                <a:cs typeface="Times New Roman"/>
              </a:rPr>
              <a:t>reversible</a:t>
            </a:r>
            <a:r>
              <a:rPr dirty="0" sz="1000" spc="45">
                <a:solidFill>
                  <a:srgbClr val="010202"/>
                </a:solidFill>
                <a:latin typeface="Times New Roman"/>
                <a:cs typeface="Times New Roman"/>
              </a:rPr>
              <a:t> </a:t>
            </a:r>
            <a:r>
              <a:rPr dirty="0" sz="1000">
                <a:solidFill>
                  <a:srgbClr val="010202"/>
                </a:solidFill>
                <a:latin typeface="Times New Roman"/>
                <a:cs typeface="Times New Roman"/>
              </a:rPr>
              <a:t>adiabatic</a:t>
            </a:r>
            <a:r>
              <a:rPr dirty="0" sz="1000" spc="45">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45">
                <a:solidFill>
                  <a:srgbClr val="010202"/>
                </a:solidFill>
                <a:latin typeface="Times New Roman"/>
                <a:cs typeface="Times New Roman"/>
              </a:rPr>
              <a:t> </a:t>
            </a:r>
            <a:r>
              <a:rPr dirty="0" sz="1000">
                <a:solidFill>
                  <a:srgbClr val="010202"/>
                </a:solidFill>
                <a:latin typeface="Times New Roman"/>
                <a:cs typeface="Times New Roman"/>
              </a:rPr>
              <a:t>are</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shown</a:t>
            </a:r>
            <a:r>
              <a:rPr dirty="0" sz="1000" spc="45">
                <a:solidFill>
                  <a:srgbClr val="010202"/>
                </a:solidFill>
                <a:latin typeface="Times New Roman"/>
                <a:cs typeface="Times New Roman"/>
              </a:rPr>
              <a:t> </a:t>
            </a:r>
            <a:r>
              <a:rPr dirty="0" sz="1000">
                <a:solidFill>
                  <a:srgbClr val="010202"/>
                </a:solidFill>
                <a:latin typeface="Times New Roman"/>
                <a:cs typeface="Times New Roman"/>
              </a:rPr>
              <a:t>on</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P-V</a:t>
            </a:r>
            <a:endParaRPr sz="1000">
              <a:latin typeface="Times New Roman"/>
              <a:cs typeface="Times New Roman"/>
            </a:endParaRPr>
          </a:p>
          <a:p>
            <a:pPr algn="just" marL="76200">
              <a:lnSpc>
                <a:spcPct val="100000"/>
              </a:lnSpc>
            </a:pPr>
            <a:r>
              <a:rPr dirty="0" sz="1000" spc="-5">
                <a:solidFill>
                  <a:srgbClr val="010202"/>
                </a:solidFill>
                <a:latin typeface="Times New Roman"/>
                <a:cs typeface="Times New Roman"/>
              </a:rPr>
              <a:t>iagram in Fig. 2.2 in which it is seen that,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given decrease in pressure,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work</a:t>
            </a:r>
            <a:endParaRPr sz="1000">
              <a:latin typeface="Times New Roman"/>
              <a:cs typeface="Times New Roman"/>
            </a:endParaRPr>
          </a:p>
        </p:txBody>
      </p:sp>
      <p:sp>
        <p:nvSpPr>
          <p:cNvPr id="4" name="object 4"/>
          <p:cNvSpPr txBox="1"/>
          <p:nvPr/>
        </p:nvSpPr>
        <p:spPr>
          <a:xfrm>
            <a:off x="856754" y="6962622"/>
            <a:ext cx="3729990" cy="590550"/>
          </a:xfrm>
          <a:prstGeom prst="rect">
            <a:avLst/>
          </a:prstGeom>
        </p:spPr>
        <p:txBody>
          <a:bodyPr wrap="square" lIns="0" tIns="6985" rIns="0" bIns="0" rtlCol="0" vert="horz">
            <a:spAutoFit/>
          </a:bodyPr>
          <a:lstStyle/>
          <a:p>
            <a:pPr algn="just" marL="458470" marR="5080" indent="-446405">
              <a:lnSpc>
                <a:spcPct val="103899"/>
              </a:lnSpc>
              <a:spcBef>
                <a:spcPts val="55"/>
              </a:spcBef>
            </a:pPr>
            <a:r>
              <a:rPr dirty="0" sz="900" spc="-5" b="1">
                <a:solidFill>
                  <a:srgbClr val="010202"/>
                </a:solidFill>
                <a:latin typeface="Times New Roman"/>
                <a:cs typeface="Times New Roman"/>
              </a:rPr>
              <a:t>Figure </a:t>
            </a:r>
            <a:r>
              <a:rPr dirty="0" sz="900" b="1">
                <a:solidFill>
                  <a:srgbClr val="010202"/>
                </a:solidFill>
                <a:latin typeface="Times New Roman"/>
                <a:cs typeface="Times New Roman"/>
              </a:rPr>
              <a:t>2.2 </a:t>
            </a:r>
            <a:r>
              <a:rPr dirty="0" sz="900">
                <a:solidFill>
                  <a:srgbClr val="010202"/>
                </a:solidFill>
                <a:latin typeface="Times New Roman"/>
                <a:cs typeface="Times New Roman"/>
              </a:rPr>
              <a:t>Comparison of the process path taken by a reversible isothermal  expansion of an ideal gas with the process path taken by a reversible  adiabatic expansion of an ideal gas between an initial pressure of 20  atm and a final pressure of 4</a:t>
            </a:r>
            <a:r>
              <a:rPr dirty="0" sz="900" spc="-15">
                <a:solidFill>
                  <a:srgbClr val="010202"/>
                </a:solidFill>
                <a:latin typeface="Times New Roman"/>
                <a:cs typeface="Times New Roman"/>
              </a:rPr>
              <a:t> </a:t>
            </a:r>
            <a:r>
              <a:rPr dirty="0" sz="900">
                <a:solidFill>
                  <a:srgbClr val="010202"/>
                </a:solidFill>
                <a:latin typeface="Times New Roman"/>
                <a:cs typeface="Times New Roman"/>
              </a:rPr>
              <a:t>atm.</a:t>
            </a:r>
            <a:endParaRPr sz="900">
              <a:latin typeface="Times New Roman"/>
              <a:cs typeface="Times New Roman"/>
            </a:endParaRPr>
          </a:p>
        </p:txBody>
      </p:sp>
      <p:sp>
        <p:nvSpPr>
          <p:cNvPr id="5" name="object 5"/>
          <p:cNvSpPr/>
          <p:nvPr/>
        </p:nvSpPr>
        <p:spPr>
          <a:xfrm>
            <a:off x="1602079" y="1380007"/>
            <a:ext cx="1952625" cy="342900"/>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902665" y="3201212"/>
            <a:ext cx="3638550" cy="359092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26500" y="5575325"/>
            <a:ext cx="781050" cy="16192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09727" y="403099"/>
            <a:ext cx="4659630" cy="7187565"/>
          </a:xfrm>
          <a:prstGeom prst="rect">
            <a:avLst/>
          </a:prstGeom>
        </p:spPr>
        <p:txBody>
          <a:bodyPr wrap="square" lIns="0" tIns="12700" rIns="0" bIns="0" rtlCol="0" vert="horz">
            <a:spAutoFit/>
          </a:bodyPr>
          <a:lstStyle/>
          <a:p>
            <a:pPr marL="46990">
              <a:lnSpc>
                <a:spcPct val="100000"/>
              </a:lnSpc>
              <a:spcBef>
                <a:spcPts val="100"/>
              </a:spcBef>
            </a:pPr>
            <a:r>
              <a:rPr dirty="0" sz="1000">
                <a:solidFill>
                  <a:srgbClr val="231F20"/>
                </a:solidFill>
                <a:latin typeface="Times New Roman"/>
                <a:cs typeface="Times New Roman"/>
              </a:rPr>
              <a:t>32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58419" marR="36830">
              <a:lnSpc>
                <a:spcPct val="100000"/>
              </a:lnSpc>
              <a:spcBef>
                <a:spcPts val="835"/>
              </a:spcBef>
            </a:pPr>
            <a:r>
              <a:rPr dirty="0" sz="1000" spc="-15">
                <a:solidFill>
                  <a:srgbClr val="010202"/>
                </a:solidFill>
                <a:latin typeface="Times New Roman"/>
                <a:cs typeface="Times New Roman"/>
              </a:rPr>
              <a:t>done</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by</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reversible</a:t>
            </a:r>
            <a:r>
              <a:rPr dirty="0" sz="1000" spc="-60">
                <a:solidFill>
                  <a:srgbClr val="010202"/>
                </a:solidFill>
                <a:latin typeface="Times New Roman"/>
                <a:cs typeface="Times New Roman"/>
              </a:rPr>
              <a:t> </a:t>
            </a:r>
            <a:r>
              <a:rPr dirty="0" sz="1000" spc="-15">
                <a:solidFill>
                  <a:srgbClr val="010202"/>
                </a:solidFill>
                <a:latin typeface="Times New Roman"/>
                <a:cs typeface="Times New Roman"/>
              </a:rPr>
              <a:t>isothermal</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process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(which</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equal</a:t>
            </a:r>
            <a:r>
              <a:rPr dirty="0" sz="1000" spc="-55">
                <a:solidFill>
                  <a:srgbClr val="010202"/>
                </a:solidFill>
                <a:latin typeface="Times New Roman"/>
                <a:cs typeface="Times New Roman"/>
              </a:rPr>
              <a:t> </a:t>
            </a:r>
            <a:r>
              <a:rPr dirty="0" sz="1000" spc="-10">
                <a:solidFill>
                  <a:srgbClr val="010202"/>
                </a:solidFill>
                <a:latin typeface="Times New Roman"/>
                <a:cs typeface="Times New Roman"/>
              </a:rPr>
              <a:t>to</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area</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under</a:t>
            </a:r>
            <a:r>
              <a:rPr dirty="0" sz="1000" spc="-60">
                <a:solidFill>
                  <a:srgbClr val="010202"/>
                </a:solidFill>
                <a:latin typeface="Times New Roman"/>
                <a:cs typeface="Times New Roman"/>
              </a:rPr>
              <a:t> </a:t>
            </a:r>
            <a:r>
              <a:rPr dirty="0" sz="1000" spc="-10">
                <a:solidFill>
                  <a:srgbClr val="010202"/>
                </a:solidFill>
                <a:latin typeface="Times New Roman"/>
                <a:cs typeface="Times New Roman"/>
              </a:rPr>
              <a:t>the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curve)</a:t>
            </a:r>
            <a:r>
              <a:rPr dirty="0" sz="1000" spc="-55">
                <a:solidFill>
                  <a:srgbClr val="010202"/>
                </a:solidFill>
                <a:latin typeface="Times New Roman"/>
                <a:cs typeface="Times New Roman"/>
              </a:rPr>
              <a:t> </a:t>
            </a:r>
            <a:r>
              <a:rPr dirty="0" sz="1000" spc="-15">
                <a:solidFill>
                  <a:srgbClr val="010202"/>
                </a:solidFill>
                <a:latin typeface="Times New Roman"/>
                <a:cs typeface="Times New Roman"/>
              </a:rPr>
              <a:t>exceeds  </a:t>
            </a:r>
            <a:r>
              <a:rPr dirty="0" sz="1000">
                <a:solidFill>
                  <a:srgbClr val="010202"/>
                </a:solidFill>
                <a:latin typeface="Times New Roman"/>
                <a:cs typeface="Times New Roman"/>
              </a:rPr>
              <a:t>that done by the reversible adiabatic process. This difference is due to the fact that during  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isothermal</a:t>
            </a:r>
            <a:r>
              <a:rPr dirty="0" sz="1000" spc="-20">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2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20">
                <a:solidFill>
                  <a:srgbClr val="010202"/>
                </a:solidFill>
                <a:latin typeface="Times New Roman"/>
                <a:cs typeface="Times New Roman"/>
              </a:rPr>
              <a:t> </a:t>
            </a:r>
            <a:r>
              <a:rPr dirty="0" sz="1000">
                <a:solidFill>
                  <a:srgbClr val="010202"/>
                </a:solidFill>
                <a:latin typeface="Times New Roman"/>
                <a:cs typeface="Times New Roman"/>
              </a:rPr>
              <a:t>is</a:t>
            </a:r>
            <a:r>
              <a:rPr dirty="0" sz="1000" spc="-20">
                <a:solidFill>
                  <a:srgbClr val="010202"/>
                </a:solidFill>
                <a:latin typeface="Times New Roman"/>
                <a:cs typeface="Times New Roman"/>
              </a:rPr>
              <a:t> </a:t>
            </a:r>
            <a:r>
              <a:rPr dirty="0" sz="1000">
                <a:solidFill>
                  <a:srgbClr val="010202"/>
                </a:solidFill>
                <a:latin typeface="Times New Roman"/>
                <a:cs typeface="Times New Roman"/>
              </a:rPr>
              <a:t>absorbed</a:t>
            </a:r>
            <a:r>
              <a:rPr dirty="0" sz="1000" spc="-25">
                <a:solidFill>
                  <a:srgbClr val="010202"/>
                </a:solidFill>
                <a:latin typeface="Times New Roman"/>
                <a:cs typeface="Times New Roman"/>
              </a:rPr>
              <a:t> </a:t>
            </a:r>
            <a:r>
              <a:rPr dirty="0" sz="1000">
                <a:solidFill>
                  <a:srgbClr val="010202"/>
                </a:solidFill>
                <a:latin typeface="Times New Roman"/>
                <a:cs typeface="Times New Roman"/>
              </a:rPr>
              <a:t>by</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25">
                <a:solidFill>
                  <a:srgbClr val="010202"/>
                </a:solidFill>
                <a:latin typeface="Times New Roman"/>
                <a:cs typeface="Times New Roman"/>
              </a:rPr>
              <a:t> </a:t>
            </a:r>
            <a:r>
              <a:rPr dirty="0" sz="1000">
                <a:solidFill>
                  <a:srgbClr val="010202"/>
                </a:solidFill>
                <a:latin typeface="Times New Roman"/>
                <a:cs typeface="Times New Roman"/>
              </a:rPr>
              <a:t>in</a:t>
            </a:r>
            <a:r>
              <a:rPr dirty="0" sz="1000" spc="-20">
                <a:solidFill>
                  <a:srgbClr val="010202"/>
                </a:solidFill>
                <a:latin typeface="Times New Roman"/>
                <a:cs typeface="Times New Roman"/>
              </a:rPr>
              <a:t> </a:t>
            </a:r>
            <a:r>
              <a:rPr dirty="0" sz="1000">
                <a:solidFill>
                  <a:srgbClr val="010202"/>
                </a:solidFill>
                <a:latin typeface="Times New Roman"/>
                <a:cs typeface="Times New Roman"/>
              </a:rPr>
              <a:t>order</a:t>
            </a:r>
            <a:r>
              <a:rPr dirty="0" sz="1000" spc="-20">
                <a:solidFill>
                  <a:srgbClr val="010202"/>
                </a:solidFill>
                <a:latin typeface="Times New Roman"/>
                <a:cs typeface="Times New Roman"/>
              </a:rPr>
              <a:t> </a:t>
            </a:r>
            <a:r>
              <a:rPr dirty="0" sz="1000">
                <a:solidFill>
                  <a:srgbClr val="010202"/>
                </a:solidFill>
                <a:latin typeface="Times New Roman"/>
                <a:cs typeface="Times New Roman"/>
              </a:rPr>
              <a:t>to</a:t>
            </a:r>
            <a:r>
              <a:rPr dirty="0" sz="1000" spc="-25">
                <a:solidFill>
                  <a:srgbClr val="010202"/>
                </a:solidFill>
                <a:latin typeface="Times New Roman"/>
                <a:cs typeface="Times New Roman"/>
              </a:rPr>
              <a:t> </a:t>
            </a:r>
            <a:r>
              <a:rPr dirty="0" sz="1000">
                <a:solidFill>
                  <a:srgbClr val="010202"/>
                </a:solidFill>
                <a:latin typeface="Times New Roman"/>
                <a:cs typeface="Times New Roman"/>
              </a:rPr>
              <a:t>maintain</a:t>
            </a:r>
            <a:r>
              <a:rPr dirty="0" sz="1000" spc="-20">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
                <a:solidFill>
                  <a:srgbClr val="010202"/>
                </a:solidFill>
                <a:latin typeface="Times New Roman"/>
                <a:cs typeface="Times New Roman"/>
              </a:rPr>
              <a:t> </a:t>
            </a:r>
            <a:r>
              <a:rPr dirty="0" sz="1000">
                <a:solidFill>
                  <a:srgbClr val="010202"/>
                </a:solidFill>
                <a:latin typeface="Times New Roman"/>
                <a:cs typeface="Times New Roman"/>
              </a:rPr>
              <a:t>temperature  constant, whereas during the adiabatic process no heat is admitted to the system. During  the isothermal expansion the internal energy of the gas remains constant, and during the  adiabatic expansion the internal energy decreases by an amount equal to the work</a:t>
            </a:r>
            <a:r>
              <a:rPr dirty="0" sz="1000" spc="-80">
                <a:solidFill>
                  <a:srgbClr val="010202"/>
                </a:solidFill>
                <a:latin typeface="Times New Roman"/>
                <a:cs typeface="Times New Roman"/>
              </a:rPr>
              <a:t> </a:t>
            </a:r>
            <a:r>
              <a:rPr dirty="0" sz="1000">
                <a:solidFill>
                  <a:srgbClr val="010202"/>
                </a:solidFill>
                <a:latin typeface="Times New Roman"/>
                <a:cs typeface="Times New Roman"/>
              </a:rPr>
              <a:t>done.</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914525">
              <a:lnSpc>
                <a:spcPct val="100000"/>
              </a:lnSpc>
            </a:pPr>
            <a:r>
              <a:rPr dirty="0" sz="1000" b="1">
                <a:solidFill>
                  <a:srgbClr val="010202"/>
                </a:solidFill>
                <a:latin typeface="Times New Roman"/>
                <a:cs typeface="Times New Roman"/>
              </a:rPr>
              <a:t>2.9</a:t>
            </a:r>
            <a:r>
              <a:rPr dirty="0" sz="1000" spc="-5" b="1">
                <a:solidFill>
                  <a:srgbClr val="010202"/>
                </a:solidFill>
                <a:latin typeface="Times New Roman"/>
                <a:cs typeface="Times New Roman"/>
              </a:rPr>
              <a:t> SUMMARY</a:t>
            </a:r>
            <a:endParaRPr sz="1000">
              <a:latin typeface="Times New Roman"/>
              <a:cs typeface="Times New Roman"/>
            </a:endParaRPr>
          </a:p>
          <a:p>
            <a:pPr>
              <a:lnSpc>
                <a:spcPct val="100000"/>
              </a:lnSpc>
              <a:spcBef>
                <a:spcPts val="30"/>
              </a:spcBef>
            </a:pPr>
            <a:endParaRPr sz="1500">
              <a:latin typeface="Times New Roman"/>
              <a:cs typeface="Times New Roman"/>
            </a:endParaRPr>
          </a:p>
          <a:p>
            <a:pPr algn="just" marL="180975" marR="48260" indent="-127000">
              <a:lnSpc>
                <a:spcPct val="100000"/>
              </a:lnSpc>
              <a:buAutoNum type="arabicPeriod"/>
              <a:tabLst>
                <a:tab pos="193675" algn="l"/>
              </a:tabLst>
            </a:pPr>
            <a:r>
              <a:rPr dirty="0" sz="1000" spc="-5">
                <a:solidFill>
                  <a:srgbClr val="010202"/>
                </a:solidFill>
                <a:latin typeface="Times New Roman"/>
                <a:cs typeface="Times New Roman"/>
              </a:rPr>
              <a:t>The establishment of the relationship between the work done on or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and  </a:t>
            </a:r>
            <a:r>
              <a:rPr dirty="0" sz="1000">
                <a:solidFill>
                  <a:srgbClr val="010202"/>
                </a:solidFill>
                <a:latin typeface="Times New Roman"/>
                <a:cs typeface="Times New Roman"/>
              </a:rPr>
              <a:t>the heat entering or leaving the system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facilitated by the introduction of the  </a:t>
            </a:r>
            <a:r>
              <a:rPr dirty="0" sz="1000" spc="-5">
                <a:solidFill>
                  <a:srgbClr val="010202"/>
                </a:solidFill>
                <a:latin typeface="Times New Roman"/>
                <a:cs typeface="Times New Roman"/>
              </a:rPr>
              <a:t>thermodynamic function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the internal </a:t>
            </a:r>
            <a:r>
              <a:rPr dirty="0" sz="1000" spc="-20">
                <a:solidFill>
                  <a:srgbClr val="010202"/>
                </a:solidFill>
                <a:latin typeface="Times New Roman"/>
                <a:cs typeface="Times New Roman"/>
              </a:rPr>
              <a:t>energy.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of state, and thus the  difference </a:t>
            </a:r>
            <a:r>
              <a:rPr dirty="0" sz="1000">
                <a:solidFill>
                  <a:srgbClr val="010202"/>
                </a:solidFill>
                <a:latin typeface="Times New Roman"/>
                <a:cs typeface="Times New Roman"/>
              </a:rPr>
              <a:t>between the values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in two states depends only on the states and is  independent of the process path taken by the system in moving between the states.</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  relationship between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change, the work done, and the heat absorbed  </a:t>
            </a:r>
            <a:r>
              <a:rPr dirty="0" sz="1000" spc="-5">
                <a:solidFill>
                  <a:srgbClr val="010202"/>
                </a:solidFill>
                <a:latin typeface="Times New Roman"/>
                <a:cs typeface="Times New Roman"/>
              </a:rPr>
              <a:t>per mole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of fixed composition in moving from one state to another is  </a:t>
            </a:r>
            <a:r>
              <a:rPr dirty="0" sz="1000">
                <a:solidFill>
                  <a:srgbClr val="010202"/>
                </a:solidFill>
                <a:latin typeface="Times New Roman"/>
                <a:cs typeface="Times New Roman"/>
              </a:rPr>
              <a:t>given as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U=q–w, </a:t>
            </a:r>
            <a:r>
              <a:rPr dirty="0" sz="1000" spc="-20">
                <a:solidFill>
                  <a:srgbClr val="010202"/>
                </a:solidFill>
                <a:latin typeface="Times New Roman"/>
                <a:cs typeface="Times New Roman"/>
              </a:rPr>
              <a:t>or, </a:t>
            </a:r>
            <a:r>
              <a:rPr dirty="0" sz="1000" spc="-5">
                <a:solidFill>
                  <a:srgbClr val="010202"/>
                </a:solidFill>
                <a:latin typeface="Times New Roman"/>
                <a:cs typeface="Times New Roman"/>
              </a:rPr>
              <a:t>for an increment of this process, </a:t>
            </a:r>
            <a:r>
              <a:rPr dirty="0" sz="1000" spc="30" i="1">
                <a:solidFill>
                  <a:srgbClr val="010202"/>
                </a:solidFill>
                <a:latin typeface="Times New Roman"/>
                <a:cs typeface="Times New Roman"/>
              </a:rPr>
              <a:t>dU=</a:t>
            </a:r>
            <a:r>
              <a:rPr dirty="0" sz="1000" spc="30">
                <a:solidFill>
                  <a:srgbClr val="010202"/>
                </a:solidFill>
                <a:latin typeface="Times New Roman"/>
                <a:cs typeface="Times New Roman"/>
              </a:rPr>
              <a:t>6</a:t>
            </a:r>
            <a:r>
              <a:rPr dirty="0" sz="1000" spc="30" i="1">
                <a:solidFill>
                  <a:srgbClr val="010202"/>
                </a:solidFill>
                <a:latin typeface="Times New Roman"/>
                <a:cs typeface="Times New Roman"/>
              </a:rPr>
              <a:t>q–</a:t>
            </a:r>
            <a:r>
              <a:rPr dirty="0" sz="1000" spc="30">
                <a:solidFill>
                  <a:srgbClr val="010202"/>
                </a:solidFill>
                <a:latin typeface="Times New Roman"/>
                <a:cs typeface="Times New Roman"/>
              </a:rPr>
              <a:t>6</a:t>
            </a:r>
            <a:r>
              <a:rPr dirty="0" sz="1000" spc="30" i="1">
                <a:solidFill>
                  <a:srgbClr val="010202"/>
                </a:solidFill>
                <a:latin typeface="Times New Roman"/>
                <a:cs typeface="Times New Roman"/>
              </a:rPr>
              <a:t>w</a:t>
            </a:r>
            <a:r>
              <a:rPr dirty="0" sz="1000" spc="30">
                <a:solidFill>
                  <a:srgbClr val="010202"/>
                </a:solidFill>
                <a:latin typeface="Times New Roman"/>
                <a:cs typeface="Times New Roman"/>
              </a:rPr>
              <a:t>. </a:t>
            </a:r>
            <a:r>
              <a:rPr dirty="0" sz="1000">
                <a:solidFill>
                  <a:srgbClr val="010202"/>
                </a:solidFill>
                <a:latin typeface="Times New Roman"/>
                <a:cs typeface="Times New Roman"/>
              </a:rPr>
              <a:t>This relationship  </a:t>
            </a:r>
            <a:r>
              <a:rPr dirty="0" sz="1000" spc="-5">
                <a:solidFill>
                  <a:srgbClr val="010202"/>
                </a:solidFill>
                <a:latin typeface="Times New Roman"/>
                <a:cs typeface="Times New Roman"/>
              </a:rPr>
              <a:t>is called the First Law 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Thermodynamics.</a:t>
            </a:r>
            <a:endParaRPr sz="1000">
              <a:latin typeface="Times New Roman"/>
              <a:cs typeface="Times New Roman"/>
            </a:endParaRPr>
          </a:p>
          <a:p>
            <a:pPr algn="just" marL="180975" marR="50165" indent="-127000">
              <a:lnSpc>
                <a:spcPct val="100000"/>
              </a:lnSpc>
              <a:buAutoNum type="arabicPeriod"/>
              <a:tabLst>
                <a:tab pos="201930" algn="l"/>
              </a:tabLst>
            </a:pPr>
            <a:r>
              <a:rPr dirty="0" sz="1000">
                <a:solidFill>
                  <a:srgbClr val="010202"/>
                </a:solidFill>
                <a:latin typeface="Times New Roman"/>
                <a:cs typeface="Times New Roman"/>
              </a:rPr>
              <a:t>The integrals of </a:t>
            </a:r>
            <a:r>
              <a:rPr dirty="0" sz="1000" spc="25">
                <a:solidFill>
                  <a:srgbClr val="010202"/>
                </a:solidFill>
                <a:latin typeface="Times New Roman"/>
                <a:cs typeface="Times New Roman"/>
              </a:rPr>
              <a:t>6q </a:t>
            </a:r>
            <a:r>
              <a:rPr dirty="0" sz="1000">
                <a:solidFill>
                  <a:srgbClr val="010202"/>
                </a:solidFill>
                <a:latin typeface="Times New Roman"/>
                <a:cs typeface="Times New Roman"/>
              </a:rPr>
              <a:t>and </a:t>
            </a:r>
            <a:r>
              <a:rPr dirty="0" sz="1000" spc="25">
                <a:solidFill>
                  <a:srgbClr val="010202"/>
                </a:solidFill>
                <a:latin typeface="Times New Roman"/>
                <a:cs typeface="Times New Roman"/>
              </a:rPr>
              <a:t>6w </a:t>
            </a:r>
            <a:r>
              <a:rPr dirty="0" sz="1000" spc="-5">
                <a:solidFill>
                  <a:srgbClr val="010202"/>
                </a:solidFill>
                <a:latin typeface="Times New Roman"/>
                <a:cs typeface="Times New Roman"/>
              </a:rPr>
              <a:t>can only be obtained if the process path taken by the  system in moving from one state to another is known. Process paths which are  convenient for consideration</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include</a:t>
            </a:r>
            <a:endParaRPr sz="1000">
              <a:latin typeface="Times New Roman"/>
              <a:cs typeface="Times New Roman"/>
            </a:endParaRPr>
          </a:p>
          <a:p>
            <a:pPr lvl="1" marL="309245" indent="-120650">
              <a:lnSpc>
                <a:spcPct val="100000"/>
              </a:lnSpc>
              <a:spcBef>
                <a:spcPts val="455"/>
              </a:spcBef>
              <a:buAutoNum type="alphaLcPeriod"/>
              <a:tabLst>
                <a:tab pos="309880" algn="l"/>
              </a:tabLst>
            </a:pPr>
            <a:r>
              <a:rPr dirty="0" sz="1000" spc="-5">
                <a:solidFill>
                  <a:srgbClr val="010202"/>
                </a:solidFill>
                <a:latin typeface="Times New Roman"/>
                <a:cs typeface="Times New Roman"/>
              </a:rPr>
              <a:t>Constant-volume processes in which</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∫ðw=∫PdV=</a:t>
            </a:r>
            <a:r>
              <a:rPr dirty="0" sz="1000">
                <a:solidFill>
                  <a:srgbClr val="010202"/>
                </a:solidFill>
                <a:latin typeface="Times New Roman"/>
                <a:cs typeface="Times New Roman"/>
              </a:rPr>
              <a:t>0</a:t>
            </a:r>
            <a:endParaRPr sz="1000">
              <a:latin typeface="Times New Roman"/>
              <a:cs typeface="Times New Roman"/>
            </a:endParaRPr>
          </a:p>
          <a:p>
            <a:pPr lvl="1" marL="316230" indent="-127635">
              <a:lnSpc>
                <a:spcPct val="100000"/>
              </a:lnSpc>
              <a:buAutoNum type="alphaLcPeriod"/>
              <a:tabLst>
                <a:tab pos="316865" algn="l"/>
              </a:tabLst>
            </a:pPr>
            <a:r>
              <a:rPr dirty="0" sz="1000" spc="-5">
                <a:solidFill>
                  <a:srgbClr val="010202"/>
                </a:solidFill>
                <a:latin typeface="Times New Roman"/>
                <a:cs typeface="Times New Roman"/>
              </a:rPr>
              <a:t>Constant-pressure processes in which </a:t>
            </a:r>
            <a:r>
              <a:rPr dirty="0" sz="1000" i="1">
                <a:solidFill>
                  <a:srgbClr val="010202"/>
                </a:solidFill>
                <a:latin typeface="Times New Roman"/>
                <a:cs typeface="Times New Roman"/>
              </a:rPr>
              <a:t>∫ðw=P∫dV=P</a:t>
            </a:r>
            <a:r>
              <a:rPr dirty="0" sz="1000">
                <a:solidFill>
                  <a:srgbClr val="010202"/>
                </a:solidFill>
                <a:latin typeface="Times New Roman"/>
                <a:cs typeface="Times New Roman"/>
              </a:rPr>
              <a:t>O</a:t>
            </a:r>
            <a:r>
              <a:rPr dirty="0" sz="1000" i="1">
                <a:solidFill>
                  <a:srgbClr val="010202"/>
                </a:solidFill>
                <a:latin typeface="Times New Roman"/>
                <a:cs typeface="Times New Roman"/>
              </a:rPr>
              <a:t>V</a:t>
            </a:r>
            <a:endParaRPr sz="1000">
              <a:latin typeface="Times New Roman"/>
              <a:cs typeface="Times New Roman"/>
            </a:endParaRPr>
          </a:p>
          <a:p>
            <a:pPr lvl="1" marL="309245" indent="-120014">
              <a:lnSpc>
                <a:spcPct val="100000"/>
              </a:lnSpc>
              <a:buAutoNum type="alphaLcPeriod"/>
              <a:tabLst>
                <a:tab pos="309880" algn="l"/>
              </a:tabLst>
            </a:pPr>
            <a:r>
              <a:rPr dirty="0" sz="1000" spc="-5">
                <a:solidFill>
                  <a:srgbClr val="010202"/>
                </a:solidFill>
                <a:latin typeface="Times New Roman"/>
                <a:cs typeface="Times New Roman"/>
              </a:rPr>
              <a:t>Constant-temperature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processes</a:t>
            </a:r>
            <a:endParaRPr sz="1000">
              <a:latin typeface="Times New Roman"/>
              <a:cs typeface="Times New Roman"/>
            </a:endParaRPr>
          </a:p>
          <a:p>
            <a:pPr lvl="1" marL="316865" indent="-127635">
              <a:lnSpc>
                <a:spcPct val="100000"/>
              </a:lnSpc>
              <a:buAutoNum type="alphaLcPeriod"/>
              <a:tabLst>
                <a:tab pos="317500" algn="l"/>
              </a:tabLst>
            </a:pPr>
            <a:r>
              <a:rPr dirty="0" sz="1000" spc="-5">
                <a:solidFill>
                  <a:srgbClr val="010202"/>
                </a:solidFill>
                <a:latin typeface="Times New Roman"/>
                <a:cs typeface="Times New Roman"/>
              </a:rPr>
              <a:t>Adiabatic processes in which</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q</a:t>
            </a:r>
            <a:r>
              <a:rPr dirty="0" sz="1000">
                <a:solidFill>
                  <a:srgbClr val="010202"/>
                </a:solidFill>
                <a:latin typeface="Times New Roman"/>
                <a:cs typeface="Times New Roman"/>
              </a:rPr>
              <a:t>=0</a:t>
            </a:r>
            <a:endParaRPr sz="1000">
              <a:latin typeface="Times New Roman"/>
              <a:cs typeface="Times New Roman"/>
            </a:endParaRPr>
          </a:p>
          <a:p>
            <a:pPr algn="just" marL="188595" marR="43180" indent="-127000">
              <a:lnSpc>
                <a:spcPct val="135200"/>
              </a:lnSpc>
              <a:spcBef>
                <a:spcPts val="985"/>
              </a:spcBef>
              <a:buAutoNum type="arabicPeriod"/>
              <a:tabLst>
                <a:tab pos="201295" algn="l"/>
              </a:tabLst>
            </a:pPr>
            <a:r>
              <a:rPr dirty="0" sz="1000" spc="-5">
                <a:solidFill>
                  <a:srgbClr val="010202"/>
                </a:solidFill>
                <a:latin typeface="Times New Roman"/>
                <a:cs typeface="Times New Roman"/>
              </a:rPr>
              <a:t>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 process, as </a:t>
            </a:r>
            <a:r>
              <a:rPr dirty="0" sz="1000" spc="-5" i="1">
                <a:solidFill>
                  <a:srgbClr val="010202"/>
                </a:solidFill>
                <a:latin typeface="Times New Roman"/>
                <a:cs typeface="Times New Roman"/>
              </a:rPr>
              <a:t>w</a:t>
            </a:r>
            <a:r>
              <a:rPr dirty="0" sz="1000" spc="-5">
                <a:solidFill>
                  <a:srgbClr val="010202"/>
                </a:solidFill>
                <a:latin typeface="Times New Roman"/>
                <a:cs typeface="Times New Roman"/>
              </a:rPr>
              <a:t>=0, then </a:t>
            </a:r>
            <a:r>
              <a:rPr dirty="0" sz="1000">
                <a:solidFill>
                  <a:srgbClr val="010202"/>
                </a:solidFill>
                <a:latin typeface="Times New Roman"/>
                <a:cs typeface="Times New Roman"/>
              </a:rPr>
              <a:t>O</a:t>
            </a:r>
            <a:r>
              <a:rPr dirty="0" sz="1000" i="1">
                <a:solidFill>
                  <a:srgbClr val="010202"/>
                </a:solidFill>
                <a:latin typeface="Times New Roman"/>
                <a:cs typeface="Times New Roman"/>
              </a:rPr>
              <a:t>U=q</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 </a:t>
            </a:r>
            <a:r>
              <a:rPr dirty="0" sz="1000" spc="-5">
                <a:solidFill>
                  <a:srgbClr val="010202"/>
                </a:solidFill>
                <a:latin typeface="Times New Roman"/>
                <a:cs typeface="Times New Roman"/>
              </a:rPr>
              <a:t>The definition of the constant-  </a:t>
            </a:r>
            <a:r>
              <a:rPr dirty="0" sz="1000">
                <a:solidFill>
                  <a:srgbClr val="010202"/>
                </a:solidFill>
                <a:latin typeface="Times New Roman"/>
                <a:cs typeface="Times New Roman"/>
              </a:rPr>
              <a:t>volume molar heat capacity as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q/dT</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V</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6</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V </a:t>
            </a:r>
            <a:r>
              <a:rPr dirty="0" sz="1000" spc="-5">
                <a:solidFill>
                  <a:srgbClr val="010202"/>
                </a:solidFill>
                <a:latin typeface="Times New Roman"/>
                <a:cs typeface="Times New Roman"/>
              </a:rPr>
              <a:t>(which is an experimentally  measurable quantity) facilitates determination of the change in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resulting from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 process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gn="just" marL="177800" marR="51435" indent="-127000">
              <a:lnSpc>
                <a:spcPct val="100000"/>
              </a:lnSpc>
              <a:spcBef>
                <a:spcPts val="890"/>
              </a:spcBef>
              <a:buAutoNum type="arabicPeriod"/>
              <a:tabLst>
                <a:tab pos="191770" algn="l"/>
              </a:tabLst>
            </a:pPr>
            <a:r>
              <a:rPr dirty="0" sz="1000" spc="-5">
                <a:solidFill>
                  <a:srgbClr val="010202"/>
                </a:solidFill>
                <a:latin typeface="Times New Roman"/>
                <a:cs typeface="Times New Roman"/>
              </a:rPr>
              <a:t>Consideration of constant-pressure processes is facilitated by the introduction of the  </a:t>
            </a:r>
            <a:r>
              <a:rPr dirty="0" sz="1000">
                <a:solidFill>
                  <a:srgbClr val="010202"/>
                </a:solidFill>
                <a:latin typeface="Times New Roman"/>
                <a:cs typeface="Times New Roman"/>
              </a:rPr>
              <a:t>thermodynamic function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the </a:t>
            </a:r>
            <a:r>
              <a:rPr dirty="0" sz="1000" spc="-15">
                <a:solidFill>
                  <a:srgbClr val="010202"/>
                </a:solidFill>
                <a:latin typeface="Times New Roman"/>
                <a:cs typeface="Times New Roman"/>
              </a:rPr>
              <a:t>enthalpy, </a:t>
            </a:r>
            <a:r>
              <a:rPr dirty="0" sz="1000" spc="-5">
                <a:solidFill>
                  <a:srgbClr val="010202"/>
                </a:solidFill>
                <a:latin typeface="Times New Roman"/>
                <a:cs typeface="Times New Roman"/>
              </a:rPr>
              <a:t>defined as </a:t>
            </a:r>
            <a:r>
              <a:rPr dirty="0" sz="1000" spc="-20" i="1">
                <a:solidFill>
                  <a:srgbClr val="010202"/>
                </a:solidFill>
                <a:latin typeface="Times New Roman"/>
                <a:cs typeface="Times New Roman"/>
              </a:rPr>
              <a:t>H=U+PV. </a:t>
            </a:r>
            <a:r>
              <a:rPr dirty="0" sz="1000" spc="-5">
                <a:solidFill>
                  <a:srgbClr val="010202"/>
                </a:solidFill>
                <a:latin typeface="Times New Roman"/>
                <a:cs typeface="Times New Roman"/>
              </a:rPr>
              <a:t>As the expression for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contains only functions of state, then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is a function of state, and thus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values of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in two states depends only on the states and is independent of  the path taken by the system in moving between them.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  </a:t>
            </a:r>
            <a:r>
              <a:rPr dirty="0" sz="1000">
                <a:solidFill>
                  <a:srgbClr val="010202"/>
                </a:solidFill>
                <a:latin typeface="Times New Roman"/>
                <a:cs typeface="Times New Roman"/>
              </a:rPr>
              <a:t>process,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U+P</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q</a:t>
            </a:r>
            <a:r>
              <a:rPr dirty="0" baseline="-33333" sz="1125" spc="-7" i="1">
                <a:solidFill>
                  <a:srgbClr val="010202"/>
                </a:solidFill>
                <a:latin typeface="Times New Roman"/>
                <a:cs typeface="Times New Roman"/>
              </a:rPr>
              <a:t>p</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V=q</a:t>
            </a:r>
            <a:r>
              <a:rPr dirty="0" baseline="-33333" sz="1125" spc="-7" i="1">
                <a:solidFill>
                  <a:srgbClr val="010202"/>
                </a:solidFill>
                <a:latin typeface="Times New Roman"/>
                <a:cs typeface="Times New Roman"/>
              </a:rPr>
              <a:t>p. </a:t>
            </a:r>
            <a:r>
              <a:rPr dirty="0" sz="1000">
                <a:solidFill>
                  <a:srgbClr val="010202"/>
                </a:solidFill>
                <a:latin typeface="Times New Roman"/>
                <a:cs typeface="Times New Roman"/>
              </a:rPr>
              <a:t>The definition of the</a:t>
            </a:r>
            <a:r>
              <a:rPr dirty="0" sz="1000" spc="225">
                <a:solidFill>
                  <a:srgbClr val="010202"/>
                </a:solidFill>
                <a:latin typeface="Times New Roman"/>
                <a:cs typeface="Times New Roman"/>
              </a:rPr>
              <a:t> </a:t>
            </a:r>
            <a:r>
              <a:rPr dirty="0" sz="1000">
                <a:solidFill>
                  <a:srgbClr val="010202"/>
                </a:solidFill>
                <a:latin typeface="Times New Roman"/>
                <a:cs typeface="Times New Roman"/>
              </a:rPr>
              <a:t>constant-pressure</a:t>
            </a:r>
            <a:endParaRPr sz="1000">
              <a:latin typeface="Times New Roman"/>
              <a:cs typeface="Times New Roman"/>
            </a:endParaRPr>
          </a:p>
          <a:p>
            <a:pPr algn="just" marL="177800" marR="53975" indent="-635">
              <a:lnSpc>
                <a:spcPct val="130900"/>
              </a:lnSpc>
            </a:pPr>
            <a:r>
              <a:rPr dirty="0" sz="1000">
                <a:solidFill>
                  <a:srgbClr val="010202"/>
                </a:solidFill>
                <a:latin typeface="Times New Roman"/>
                <a:cs typeface="Times New Roman"/>
              </a:rPr>
              <a:t>molar heat capacity as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sz="1000" spc="-5" i="1">
                <a:solidFill>
                  <a:srgbClr val="010202"/>
                </a:solidFill>
                <a:latin typeface="Times New Roman"/>
                <a:cs typeface="Times New Roman"/>
              </a:rPr>
              <a:t>=</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q/dT</a:t>
            </a:r>
            <a:r>
              <a:rPr dirty="0" sz="1000" spc="-5">
                <a:solidFill>
                  <a:srgbClr val="010202"/>
                </a:solidFill>
                <a:latin typeface="Times New Roman"/>
                <a:cs typeface="Times New Roman"/>
              </a:rPr>
              <a:t>)</a:t>
            </a:r>
            <a:r>
              <a:rPr dirty="0" baseline="-33333" sz="1125" spc="-7" i="1">
                <a:solidFill>
                  <a:srgbClr val="010202"/>
                </a:solidFill>
                <a:latin typeface="Times New Roman"/>
                <a:cs typeface="Times New Roman"/>
              </a:rPr>
              <a:t>P</a:t>
            </a:r>
            <a:r>
              <a:rPr dirty="0" sz="1000" spc="-5" i="1">
                <a:solidFill>
                  <a:srgbClr val="010202"/>
                </a:solidFill>
                <a:latin typeface="Times New Roman"/>
                <a:cs typeface="Times New Roman"/>
              </a:rPr>
              <a:t>= </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H/</a:t>
            </a:r>
            <a:r>
              <a:rPr dirty="0" sz="1000" spc="-10">
                <a:solidFill>
                  <a:srgbClr val="010202"/>
                </a:solidFill>
                <a:latin typeface="Times New Roman"/>
                <a:cs typeface="Times New Roman"/>
              </a:rPr>
              <a:t>6</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a:t>
            </a:r>
            <a:r>
              <a:rPr dirty="0" baseline="-33333" sz="1125" spc="-15" i="1">
                <a:solidFill>
                  <a:srgbClr val="010202"/>
                </a:solidFill>
                <a:latin typeface="Times New Roman"/>
                <a:cs typeface="Times New Roman"/>
              </a:rPr>
              <a:t>P </a:t>
            </a:r>
            <a:r>
              <a:rPr dirty="0" sz="1000" spc="-5">
                <a:solidFill>
                  <a:srgbClr val="010202"/>
                </a:solidFill>
                <a:latin typeface="Times New Roman"/>
                <a:cs typeface="Times New Roman"/>
              </a:rPr>
              <a:t>(which is an experimentally  measurable</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quantity)</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facilitates</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determination</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change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140">
                <a:solidFill>
                  <a:srgbClr val="010202"/>
                </a:solidFill>
                <a:latin typeface="Times New Roman"/>
                <a:cs typeface="Times New Roman"/>
              </a:rPr>
              <a:t> </a:t>
            </a:r>
            <a:r>
              <a:rPr dirty="0" sz="1000" spc="-5" i="1">
                <a:solidFill>
                  <a:srgbClr val="010202"/>
                </a:solidFill>
                <a:latin typeface="Times New Roman"/>
                <a:cs typeface="Times New Roman"/>
              </a:rPr>
              <a:t>H</a:t>
            </a:r>
            <a:r>
              <a:rPr dirty="0" sz="1000" spc="155" i="1">
                <a:solidFill>
                  <a:srgbClr val="010202"/>
                </a:solidFill>
                <a:latin typeface="Times New Roman"/>
                <a:cs typeface="Times New Roman"/>
              </a:rPr>
              <a:t> </a:t>
            </a:r>
            <a:r>
              <a:rPr dirty="0" sz="1000" spc="-5">
                <a:solidFill>
                  <a:srgbClr val="010202"/>
                </a:solidFill>
                <a:latin typeface="Times New Roman"/>
                <a:cs typeface="Times New Roman"/>
              </a:rPr>
              <a:t>as</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50">
                <a:solidFill>
                  <a:srgbClr val="010202"/>
                </a:solidFill>
                <a:latin typeface="Times New Roman"/>
                <a:cs typeface="Times New Roman"/>
              </a:rPr>
              <a:t> </a:t>
            </a:r>
            <a:r>
              <a:rPr dirty="0" sz="1000" spc="-5">
                <a:solidFill>
                  <a:srgbClr val="010202"/>
                </a:solidFill>
                <a:latin typeface="Times New Roman"/>
                <a:cs typeface="Times New Roman"/>
              </a:rPr>
              <a:t>result</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50">
                <a:solidFill>
                  <a:srgbClr val="010202"/>
                </a:solidFill>
                <a:latin typeface="Times New Roman"/>
                <a:cs typeface="Times New Roman"/>
              </a:rPr>
              <a:t> </a:t>
            </a:r>
            <a:r>
              <a:rPr dirty="0" sz="1000">
                <a:solidFill>
                  <a:srgbClr val="010202"/>
                </a:solidFill>
                <a:latin typeface="Times New Roman"/>
                <a:cs typeface="Times New Roman"/>
              </a:rPr>
              <a:t>a</a:t>
            </a:r>
            <a:endParaRPr sz="1000">
              <a:latin typeface="Times New Roman"/>
              <a:cs typeface="Times New Roman"/>
            </a:endParaRPr>
          </a:p>
          <a:p>
            <a:pPr algn="just" marL="177165">
              <a:lnSpc>
                <a:spcPct val="100000"/>
              </a:lnSpc>
              <a:spcBef>
                <a:spcPts val="675"/>
              </a:spcBef>
            </a:pPr>
            <a:r>
              <a:rPr dirty="0" sz="1000" spc="-5">
                <a:solidFill>
                  <a:srgbClr val="010202"/>
                </a:solidFill>
                <a:latin typeface="Times New Roman"/>
                <a:cs typeface="Times New Roman"/>
              </a:rPr>
              <a:t>constant-pressure process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algn="ctr" marL="286385">
              <a:lnSpc>
                <a:spcPct val="100000"/>
              </a:lnSpc>
              <a:spcBef>
                <a:spcPts val="345"/>
              </a:spcBef>
            </a:pPr>
            <a:r>
              <a:rPr dirty="0" sz="1000">
                <a:solidFill>
                  <a:srgbClr val="010202"/>
                </a:solidFill>
                <a:latin typeface="Times New Roman"/>
                <a:cs typeface="Times New Roman"/>
              </a:rPr>
              <a:t>.</a:t>
            </a:r>
            <a:endParaRPr sz="1000">
              <a:latin typeface="Times New Roman"/>
              <a:cs typeface="Times New Roman"/>
            </a:endParaRPr>
          </a:p>
        </p:txBody>
      </p:sp>
      <p:sp>
        <p:nvSpPr>
          <p:cNvPr id="4" name="object 4"/>
          <p:cNvSpPr/>
          <p:nvPr/>
        </p:nvSpPr>
        <p:spPr>
          <a:xfrm>
            <a:off x="2092325" y="7205662"/>
            <a:ext cx="781050" cy="180975"/>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52257" y="2391257"/>
            <a:ext cx="1952625" cy="35242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06318" y="2936709"/>
            <a:ext cx="4676140" cy="3621404"/>
          </a:xfrm>
          <a:prstGeom prst="rect">
            <a:avLst/>
          </a:prstGeom>
        </p:spPr>
        <p:txBody>
          <a:bodyPr wrap="square" lIns="0" tIns="12700" rIns="0" bIns="0" rtlCol="0" vert="horz">
            <a:spAutoFit/>
          </a:bodyPr>
          <a:lstStyle/>
          <a:p>
            <a:pPr algn="just" marL="190500" marR="56515" indent="-127635">
              <a:lnSpc>
                <a:spcPct val="100000"/>
              </a:lnSpc>
              <a:spcBef>
                <a:spcPts val="100"/>
              </a:spcBef>
            </a:pPr>
            <a:r>
              <a:rPr dirty="0" sz="1000">
                <a:solidFill>
                  <a:srgbClr val="010202"/>
                </a:solidFill>
                <a:latin typeface="Times New Roman"/>
                <a:cs typeface="Times New Roman"/>
              </a:rPr>
              <a:t>8. Only the </a:t>
            </a:r>
            <a:r>
              <a:rPr dirty="0" sz="1000" spc="-5">
                <a:solidFill>
                  <a:srgbClr val="010202"/>
                </a:solidFill>
                <a:latin typeface="Times New Roman"/>
                <a:cs typeface="Times New Roman"/>
              </a:rPr>
              <a:t>differences </a:t>
            </a:r>
            <a:r>
              <a:rPr dirty="0" sz="1000">
                <a:solidFill>
                  <a:srgbClr val="010202"/>
                </a:solidFill>
                <a:latin typeface="Times New Roman"/>
                <a:cs typeface="Times New Roman"/>
              </a:rPr>
              <a:t>in the values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between two states, i.e., the values </a:t>
            </a:r>
            <a:r>
              <a:rPr dirty="0" sz="1000" spc="-5">
                <a:solidFill>
                  <a:srgbClr val="010202"/>
                </a:solidFill>
                <a:latin typeface="Times New Roman"/>
                <a:cs typeface="Times New Roman"/>
              </a:rPr>
              <a:t>of  O</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can be measured. The absolute values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in any given state  </a:t>
            </a:r>
            <a:r>
              <a:rPr dirty="0" sz="1000" spc="-5">
                <a:solidFill>
                  <a:srgbClr val="010202"/>
                </a:solidFill>
                <a:latin typeface="Times New Roman"/>
                <a:cs typeface="Times New Roman"/>
              </a:rPr>
              <a:t>cannot be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determined.</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45"/>
              </a:spcBef>
            </a:pPr>
            <a:endParaRPr sz="1050">
              <a:latin typeface="Times New Roman"/>
              <a:cs typeface="Times New Roman"/>
            </a:endParaRPr>
          </a:p>
          <a:p>
            <a:pPr marL="1445895">
              <a:lnSpc>
                <a:spcPct val="100000"/>
              </a:lnSpc>
            </a:pPr>
            <a:r>
              <a:rPr dirty="0" sz="1000" b="1">
                <a:solidFill>
                  <a:srgbClr val="010202"/>
                </a:solidFill>
                <a:latin typeface="Times New Roman"/>
                <a:cs typeface="Times New Roman"/>
              </a:rPr>
              <a:t>2.10 </a:t>
            </a:r>
            <a:r>
              <a:rPr dirty="0" sz="1000" spc="-5" b="1">
                <a:solidFill>
                  <a:srgbClr val="010202"/>
                </a:solidFill>
                <a:latin typeface="Times New Roman"/>
                <a:cs typeface="Times New Roman"/>
              </a:rPr>
              <a:t>NUMERICAL</a:t>
            </a:r>
            <a:r>
              <a:rPr dirty="0" sz="1000" spc="-60" b="1">
                <a:solidFill>
                  <a:srgbClr val="010202"/>
                </a:solidFill>
                <a:latin typeface="Times New Roman"/>
                <a:cs typeface="Times New Roman"/>
              </a:rPr>
              <a:t> </a:t>
            </a:r>
            <a:r>
              <a:rPr dirty="0" sz="1000" b="1">
                <a:solidFill>
                  <a:srgbClr val="010202"/>
                </a:solidFill>
                <a:latin typeface="Times New Roman"/>
                <a:cs typeface="Times New Roman"/>
              </a:rPr>
              <a:t>EXAMPLES</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50800" marR="45085">
              <a:lnSpc>
                <a:spcPct val="100000"/>
              </a:lnSpc>
            </a:pPr>
            <a:r>
              <a:rPr dirty="0" sz="1000" spc="-30">
                <a:solidFill>
                  <a:srgbClr val="010202"/>
                </a:solidFill>
                <a:latin typeface="Times New Roman"/>
                <a:cs typeface="Times New Roman"/>
              </a:rPr>
              <a:t>Ten </a:t>
            </a:r>
            <a:r>
              <a:rPr dirty="0" sz="1000" spc="-5">
                <a:solidFill>
                  <a:srgbClr val="010202"/>
                </a:solidFill>
                <a:latin typeface="Times New Roman"/>
                <a:cs typeface="Times New Roman"/>
              </a:rPr>
              <a:t>liters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at 25°C and 10 atm pressure are expanded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final  </a:t>
            </a:r>
            <a:r>
              <a:rPr dirty="0" sz="1000">
                <a:solidFill>
                  <a:srgbClr val="010202"/>
                </a:solidFill>
                <a:latin typeface="Times New Roman"/>
                <a:cs typeface="Times New Roman"/>
              </a:rPr>
              <a:t>pressure of 1 atm. The molar heat capacity of the gas at constant volume,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 </a:t>
            </a:r>
            <a:r>
              <a:rPr dirty="0" sz="1000" spc="-5">
                <a:solidFill>
                  <a:srgbClr val="010202"/>
                </a:solidFill>
                <a:latin typeface="Times New Roman"/>
                <a:cs typeface="Times New Roman"/>
              </a:rPr>
              <a:t>is 3/2 </a:t>
            </a:r>
            <a:r>
              <a:rPr dirty="0" sz="1000" i="1">
                <a:solidFill>
                  <a:srgbClr val="010202"/>
                </a:solidFill>
                <a:latin typeface="Times New Roman"/>
                <a:cs typeface="Times New Roman"/>
              </a:rPr>
              <a:t>R</a:t>
            </a:r>
            <a:r>
              <a:rPr dirty="0" sz="1000" spc="110" i="1">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algn="just" marL="50800" marR="43180">
              <a:lnSpc>
                <a:spcPct val="100000"/>
              </a:lnSpc>
              <a:spcBef>
                <a:spcPts val="370"/>
              </a:spcBef>
            </a:pPr>
            <a:r>
              <a:rPr dirty="0" sz="1000">
                <a:solidFill>
                  <a:srgbClr val="010202"/>
                </a:solidFill>
                <a:latin typeface="Times New Roman"/>
                <a:cs typeface="Times New Roman"/>
              </a:rPr>
              <a:t>is independent of temperature. Calculate the work done, the heat absorbed, and the  change in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 in </a:t>
            </a:r>
            <a:r>
              <a:rPr dirty="0" sz="1000" spc="-5" i="1">
                <a:solidFill>
                  <a:srgbClr val="010202"/>
                </a:solidFill>
                <a:latin typeface="Times New Roman"/>
                <a:cs typeface="Times New Roman"/>
              </a:rPr>
              <a:t>H </a:t>
            </a:r>
            <a:r>
              <a:rPr dirty="0" sz="1000">
                <a:solidFill>
                  <a:srgbClr val="010202"/>
                </a:solidFill>
                <a:latin typeface="Times New Roman"/>
                <a:cs typeface="Times New Roman"/>
              </a:rPr>
              <a:t>for the gas if the process is carried out (1) isothermally </a:t>
            </a:r>
            <a:r>
              <a:rPr dirty="0" sz="1000" spc="-5">
                <a:solidFill>
                  <a:srgbClr val="010202"/>
                </a:solidFill>
                <a:latin typeface="Times New Roman"/>
                <a:cs typeface="Times New Roman"/>
              </a:rPr>
              <a:t>and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and (2) adiabatically and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Having determined the final state of the  gas after the reversible adiabatic expansion, verify that the change in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for the process is  </a:t>
            </a:r>
            <a:r>
              <a:rPr dirty="0" sz="1000">
                <a:solidFill>
                  <a:srgbClr val="010202"/>
                </a:solidFill>
                <a:latin typeface="Times New Roman"/>
                <a:cs typeface="Times New Roman"/>
              </a:rPr>
              <a:t>independent of the path taken between the initial and final states by considering the  </a:t>
            </a:r>
            <a:r>
              <a:rPr dirty="0" sz="1000" spc="-5">
                <a:solidFill>
                  <a:srgbClr val="010202"/>
                </a:solidFill>
                <a:latin typeface="Times New Roman"/>
                <a:cs typeface="Times New Roman"/>
              </a:rPr>
              <a:t>process to be carried out</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a:p>
            <a:pPr marL="253365" indent="-99060">
              <a:lnSpc>
                <a:spcPct val="100000"/>
              </a:lnSpc>
              <a:spcBef>
                <a:spcPts val="700"/>
              </a:spcBef>
              <a:buAutoNum type="romanLcPeriod"/>
              <a:tabLst>
                <a:tab pos="254000" algn="l"/>
              </a:tabLst>
            </a:pPr>
            <a:r>
              <a:rPr dirty="0" sz="1000" spc="-5">
                <a:solidFill>
                  <a:srgbClr val="010202"/>
                </a:solidFill>
                <a:latin typeface="Times New Roman"/>
                <a:cs typeface="Times New Roman"/>
              </a:rPr>
              <a:t>An isothermal process followed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288925" indent="-134620">
              <a:lnSpc>
                <a:spcPct val="100000"/>
              </a:lnSpc>
              <a:buAutoNum type="romanLcPeriod"/>
              <a:tabLst>
                <a:tab pos="289560" algn="l"/>
              </a:tabLst>
            </a:pPr>
            <a:r>
              <a:rPr dirty="0" sz="1000" spc="-5">
                <a:solidFill>
                  <a:srgbClr val="010202"/>
                </a:solidFill>
                <a:latin typeface="Times New Roman"/>
                <a:cs typeface="Times New Roman"/>
              </a:rPr>
              <a:t>A constant-volume process followed by an isothermal</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323850" indent="-169545">
              <a:lnSpc>
                <a:spcPct val="100000"/>
              </a:lnSpc>
              <a:buAutoNum type="romanLcPeriod"/>
              <a:tabLst>
                <a:tab pos="324485" algn="l"/>
              </a:tabLst>
            </a:pPr>
            <a:r>
              <a:rPr dirty="0" sz="1000" spc="-5">
                <a:solidFill>
                  <a:srgbClr val="010202"/>
                </a:solidFill>
                <a:latin typeface="Times New Roman"/>
                <a:cs typeface="Times New Roman"/>
              </a:rPr>
              <a:t>An isothermal process followed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308610" indent="-154305">
              <a:lnSpc>
                <a:spcPct val="100000"/>
              </a:lnSpc>
              <a:buAutoNum type="romanLcPeriod"/>
              <a:tabLst>
                <a:tab pos="309245" algn="l"/>
              </a:tabLst>
            </a:pPr>
            <a:r>
              <a:rPr dirty="0" sz="1000" spc="-5">
                <a:solidFill>
                  <a:srgbClr val="010202"/>
                </a:solidFill>
                <a:latin typeface="Times New Roman"/>
                <a:cs typeface="Times New Roman"/>
              </a:rPr>
              <a:t>A constant-volume process followed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273050" indent="-118745">
              <a:lnSpc>
                <a:spcPct val="100000"/>
              </a:lnSpc>
              <a:buAutoNum type="romanLcPeriod"/>
              <a:tabLst>
                <a:tab pos="273685" algn="l"/>
              </a:tabLst>
            </a:pPr>
            <a:r>
              <a:rPr dirty="0" sz="1000" spc="-5">
                <a:solidFill>
                  <a:srgbClr val="010202"/>
                </a:solidFill>
                <a:latin typeface="Times New Roman"/>
                <a:cs typeface="Times New Roman"/>
              </a:rPr>
              <a:t>A constant-pressure process followed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a:t>
            </a:r>
            <a:r>
              <a:rPr dirty="0" sz="1000" spc="-8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gn="just" marL="50800" marR="46355">
              <a:lnSpc>
                <a:spcPct val="100000"/>
              </a:lnSpc>
              <a:spcBef>
                <a:spcPts val="700"/>
              </a:spcBef>
            </a:pPr>
            <a:r>
              <a:rPr dirty="0" sz="1000" spc="-5">
                <a:solidFill>
                  <a:srgbClr val="010202"/>
                </a:solidFill>
                <a:latin typeface="Times New Roman"/>
                <a:cs typeface="Times New Roman"/>
              </a:rPr>
              <a:t>The size of the system must first be calculated. From consideration of the initial state of  the system (the point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in Fig.</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2.3)</a:t>
            </a:r>
            <a:endParaRPr sz="1000">
              <a:latin typeface="Times New Roman"/>
              <a:cs typeface="Times New Roman"/>
            </a:endParaRPr>
          </a:p>
        </p:txBody>
      </p:sp>
      <p:sp>
        <p:nvSpPr>
          <p:cNvPr id="4" name="object 4"/>
          <p:cNvSpPr/>
          <p:nvPr/>
        </p:nvSpPr>
        <p:spPr>
          <a:xfrm>
            <a:off x="860425" y="6732587"/>
            <a:ext cx="3333750" cy="3238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7259002"/>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i="1">
                <a:solidFill>
                  <a:srgbClr val="010202"/>
                </a:solidFill>
                <a:latin typeface="Times New Roman"/>
                <a:cs typeface="Times New Roman"/>
              </a:rPr>
              <a:t>(a) The isothermal </a:t>
            </a:r>
            <a:r>
              <a:rPr dirty="0" sz="1000" spc="-5" i="1">
                <a:solidFill>
                  <a:srgbClr val="010202"/>
                </a:solidFill>
                <a:latin typeface="Times New Roman"/>
                <a:cs typeface="Times New Roman"/>
              </a:rPr>
              <a:t>reversible </a:t>
            </a:r>
            <a:r>
              <a:rPr dirty="0" sz="1000" i="1">
                <a:solidFill>
                  <a:srgbClr val="010202"/>
                </a:solidFill>
                <a:latin typeface="Times New Roman"/>
                <a:cs typeface="Times New Roman"/>
              </a:rPr>
              <a:t>expansion. </a:t>
            </a:r>
            <a:r>
              <a:rPr dirty="0" sz="1000">
                <a:solidFill>
                  <a:srgbClr val="010202"/>
                </a:solidFill>
                <a:latin typeface="Times New Roman"/>
                <a:cs typeface="Times New Roman"/>
              </a:rPr>
              <a:t>The state of the gas moves from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along the  298 degrees isotherm. As, along any isotherm, the product </a:t>
            </a:r>
            <a:r>
              <a:rPr dirty="0" sz="1000" i="1">
                <a:solidFill>
                  <a:srgbClr val="010202"/>
                </a:solidFill>
                <a:latin typeface="Times New Roman"/>
                <a:cs typeface="Times New Roman"/>
              </a:rPr>
              <a:t>PV </a:t>
            </a:r>
            <a:r>
              <a:rPr dirty="0" sz="1000" spc="-5">
                <a:solidFill>
                  <a:srgbClr val="010202"/>
                </a:solidFill>
                <a:latin typeface="Times New Roman"/>
                <a:cs typeface="Times New Roman"/>
              </a:rPr>
              <a:t>is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constant,</a:t>
            </a:r>
            <a:endParaRPr sz="1000">
              <a:latin typeface="Times New Roman"/>
              <a:cs typeface="Times New Roman"/>
            </a:endParaRPr>
          </a:p>
        </p:txBody>
      </p:sp>
      <p:sp>
        <p:nvSpPr>
          <p:cNvPr id="6" name="object 6"/>
          <p:cNvSpPr txBox="1"/>
          <p:nvPr/>
        </p:nvSpPr>
        <p:spPr>
          <a:xfrm>
            <a:off x="385952" y="403097"/>
            <a:ext cx="4683125" cy="1813560"/>
          </a:xfrm>
          <a:prstGeom prst="rect">
            <a:avLst/>
          </a:prstGeom>
        </p:spPr>
        <p:txBody>
          <a:bodyPr wrap="square" lIns="0" tIns="12700" rIns="0" bIns="0" rtlCol="0" vert="horz">
            <a:spAutoFit/>
          </a:bodyPr>
          <a:lstStyle/>
          <a:p>
            <a:pPr marL="264160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75" i="1">
                <a:solidFill>
                  <a:srgbClr val="231F20"/>
                </a:solidFill>
                <a:latin typeface="Times New Roman"/>
                <a:cs typeface="Times New Roman"/>
              </a:rPr>
              <a:t> </a:t>
            </a:r>
            <a:r>
              <a:rPr dirty="0" sz="1000">
                <a:solidFill>
                  <a:srgbClr val="231F20"/>
                </a:solidFill>
                <a:latin typeface="Times New Roman"/>
                <a:cs typeface="Times New Roman"/>
              </a:rPr>
              <a:t>33</a:t>
            </a:r>
            <a:endParaRPr sz="1000">
              <a:latin typeface="Times New Roman"/>
              <a:cs typeface="Times New Roman"/>
            </a:endParaRPr>
          </a:p>
          <a:p>
            <a:pPr marL="213360" indent="-163195">
              <a:lnSpc>
                <a:spcPct val="100000"/>
              </a:lnSpc>
              <a:spcBef>
                <a:spcPts val="865"/>
              </a:spcBef>
              <a:buAutoNum type="arabicPeriod" startAt="5"/>
              <a:tabLst>
                <a:tab pos="213995" algn="l"/>
              </a:tabLst>
            </a:pPr>
            <a:r>
              <a:rPr dirty="0" sz="1000" spc="-5">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a:solidFill>
                  <a:srgbClr val="010202"/>
                </a:solidFill>
                <a:latin typeface="Times New Roman"/>
                <a:cs typeface="Times New Roman"/>
              </a:rPr>
              <a:t>an</a:t>
            </a:r>
            <a:r>
              <a:rPr dirty="0" sz="1000" spc="25">
                <a:solidFill>
                  <a:srgbClr val="010202"/>
                </a:solidFill>
                <a:latin typeface="Times New Roman"/>
                <a:cs typeface="Times New Roman"/>
              </a:rPr>
              <a:t> </a:t>
            </a:r>
            <a:r>
              <a:rPr dirty="0" sz="1000">
                <a:solidFill>
                  <a:srgbClr val="010202"/>
                </a:solidFill>
                <a:latin typeface="Times New Roman"/>
                <a:cs typeface="Times New Roman"/>
              </a:rPr>
              <a:t>ideal</a:t>
            </a:r>
            <a:r>
              <a:rPr dirty="0" sz="1000" spc="30">
                <a:solidFill>
                  <a:srgbClr val="010202"/>
                </a:solidFill>
                <a:latin typeface="Times New Roman"/>
                <a:cs typeface="Times New Roman"/>
              </a:rPr>
              <a:t> </a:t>
            </a:r>
            <a:r>
              <a:rPr dirty="0" sz="1000">
                <a:solidFill>
                  <a:srgbClr val="010202"/>
                </a:solidFill>
                <a:latin typeface="Times New Roman"/>
                <a:cs typeface="Times New Roman"/>
              </a:rPr>
              <a:t>gas,</a:t>
            </a:r>
            <a:r>
              <a:rPr dirty="0" sz="1000" spc="25">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internal</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energy</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30" i="1">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35">
                <a:solidFill>
                  <a:srgbClr val="010202"/>
                </a:solidFill>
                <a:latin typeface="Times New Roman"/>
                <a:cs typeface="Times New Roman"/>
              </a:rPr>
              <a:t> </a:t>
            </a:r>
            <a:r>
              <a:rPr dirty="0" sz="1000">
                <a:solidFill>
                  <a:srgbClr val="010202"/>
                </a:solidFill>
                <a:latin typeface="Times New Roman"/>
                <a:cs typeface="Times New Roman"/>
              </a:rPr>
              <a:t>a</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function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only</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temperature,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marL="210820">
              <a:lnSpc>
                <a:spcPct val="100000"/>
              </a:lnSpc>
              <a:spcBef>
                <a:spcPts val="200"/>
              </a:spcBef>
            </a:pP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a:t>
            </a:r>
            <a:r>
              <a:rPr dirty="0" sz="1000" i="1">
                <a:solidFill>
                  <a:srgbClr val="010202"/>
                </a:solidFill>
                <a:latin typeface="Times New Roman"/>
                <a:cs typeface="Times New Roman"/>
              </a:rPr>
              <a:t>R</a:t>
            </a:r>
            <a:r>
              <a:rPr dirty="0" sz="1000">
                <a:solidFill>
                  <a:srgbClr val="010202"/>
                </a:solidFill>
                <a:latin typeface="Times New Roman"/>
                <a:cs typeface="Times New Roman"/>
              </a:rPr>
              <a:t>.</a:t>
            </a:r>
            <a:endParaRPr sz="1000">
              <a:latin typeface="Times New Roman"/>
              <a:cs typeface="Times New Roman"/>
            </a:endParaRPr>
          </a:p>
          <a:p>
            <a:pPr algn="just" marL="210820" marR="44450" indent="-127000">
              <a:lnSpc>
                <a:spcPts val="1470"/>
              </a:lnSpc>
              <a:spcBef>
                <a:spcPts val="195"/>
              </a:spcBef>
              <a:buAutoNum type="arabicPeriod" startAt="6"/>
              <a:tabLst>
                <a:tab pos="222250" algn="l"/>
              </a:tabLst>
            </a:pPr>
            <a:r>
              <a:rPr dirty="0" sz="1000" spc="-5">
                <a:solidFill>
                  <a:srgbClr val="010202"/>
                </a:solidFill>
                <a:latin typeface="Times New Roman"/>
                <a:cs typeface="Times New Roman"/>
              </a:rPr>
              <a:t>The process path of an ideal gas </a:t>
            </a:r>
            <a:r>
              <a:rPr dirty="0" sz="1000" spc="-10">
                <a:solidFill>
                  <a:srgbClr val="010202"/>
                </a:solidFill>
                <a:latin typeface="Times New Roman"/>
                <a:cs typeface="Times New Roman"/>
              </a:rPr>
              <a:t>undergoing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reversible adiabatic change of state is  </a:t>
            </a:r>
            <a:r>
              <a:rPr dirty="0" sz="1000">
                <a:solidFill>
                  <a:srgbClr val="010202"/>
                </a:solidFill>
                <a:latin typeface="Times New Roman"/>
                <a:cs typeface="Times New Roman"/>
              </a:rPr>
              <a:t>described</a:t>
            </a:r>
            <a:r>
              <a:rPr dirty="0" sz="1000" spc="120">
                <a:solidFill>
                  <a:srgbClr val="010202"/>
                </a:solidFill>
                <a:latin typeface="Times New Roman"/>
                <a:cs typeface="Times New Roman"/>
              </a:rPr>
              <a:t> </a:t>
            </a:r>
            <a:r>
              <a:rPr dirty="0" sz="1000">
                <a:solidFill>
                  <a:srgbClr val="010202"/>
                </a:solidFill>
                <a:latin typeface="Times New Roman"/>
                <a:cs typeface="Times New Roman"/>
              </a:rPr>
              <a:t>by</a:t>
            </a:r>
            <a:r>
              <a:rPr dirty="0" sz="1000" spc="125">
                <a:solidFill>
                  <a:srgbClr val="010202"/>
                </a:solidFill>
                <a:latin typeface="Times New Roman"/>
                <a:cs typeface="Times New Roman"/>
              </a:rPr>
              <a:t> </a:t>
            </a:r>
            <a:r>
              <a:rPr dirty="0" sz="1000" spc="-10" i="1">
                <a:solidFill>
                  <a:srgbClr val="010202"/>
                </a:solidFill>
                <a:latin typeface="Times New Roman"/>
                <a:cs typeface="Times New Roman"/>
              </a:rPr>
              <a:t>PV</a:t>
            </a:r>
            <a:r>
              <a:rPr dirty="0" baseline="33333" sz="1125" spc="-15">
                <a:solidFill>
                  <a:srgbClr val="010202"/>
                </a:solidFill>
                <a:latin typeface="Times New Roman"/>
                <a:cs typeface="Times New Roman"/>
              </a:rPr>
              <a:t>μ</a:t>
            </a:r>
            <a:r>
              <a:rPr dirty="0" sz="1000" spc="-10">
                <a:solidFill>
                  <a:srgbClr val="010202"/>
                </a:solidFill>
                <a:latin typeface="Times New Roman"/>
                <a:cs typeface="Times New Roman"/>
              </a:rPr>
              <a:t>=constant,</a:t>
            </a:r>
            <a:r>
              <a:rPr dirty="0" sz="1000" spc="120">
                <a:solidFill>
                  <a:srgbClr val="010202"/>
                </a:solidFill>
                <a:latin typeface="Times New Roman"/>
                <a:cs typeface="Times New Roman"/>
              </a:rPr>
              <a:t> </a:t>
            </a:r>
            <a:r>
              <a:rPr dirty="0" sz="1000" spc="-5">
                <a:solidFill>
                  <a:srgbClr val="010202"/>
                </a:solidFill>
                <a:latin typeface="Times New Roman"/>
                <a:cs typeface="Times New Roman"/>
              </a:rPr>
              <a:t>where</a:t>
            </a:r>
            <a:r>
              <a:rPr dirty="0" sz="1000" spc="125">
                <a:solidFill>
                  <a:srgbClr val="010202"/>
                </a:solidFill>
                <a:latin typeface="Times New Roman"/>
                <a:cs typeface="Times New Roman"/>
              </a:rPr>
              <a:t> </a:t>
            </a:r>
            <a:r>
              <a:rPr dirty="0" sz="1000" spc="-15">
                <a:solidFill>
                  <a:srgbClr val="010202"/>
                </a:solidFill>
                <a:latin typeface="Times New Roman"/>
                <a:cs typeface="Times New Roman"/>
              </a:rPr>
              <a:t>μ=</a:t>
            </a:r>
            <a:r>
              <a:rPr dirty="0" sz="1000" spc="-15" i="1">
                <a:solidFill>
                  <a:srgbClr val="010202"/>
                </a:solidFill>
                <a:latin typeface="Times New Roman"/>
                <a:cs typeface="Times New Roman"/>
              </a:rPr>
              <a:t>C</a:t>
            </a:r>
            <a:r>
              <a:rPr dirty="0" sz="1000" spc="130" i="1">
                <a:solidFill>
                  <a:srgbClr val="010202"/>
                </a:solidFill>
                <a:latin typeface="Times New Roman"/>
                <a:cs typeface="Times New Roman"/>
              </a:rPr>
              <a:t> </a:t>
            </a:r>
            <a:r>
              <a:rPr dirty="0" sz="1000" spc="-5" i="1">
                <a:solidFill>
                  <a:srgbClr val="010202"/>
                </a:solidFill>
                <a:latin typeface="Times New Roman"/>
                <a:cs typeface="Times New Roman"/>
              </a:rPr>
              <a:t>/C</a:t>
            </a:r>
            <a:r>
              <a:rPr dirty="0" sz="1000" spc="90" i="1">
                <a:solidFill>
                  <a:srgbClr val="010202"/>
                </a:solidFill>
                <a:latin typeface="Times New Roman"/>
                <a:cs typeface="Times New Roman"/>
              </a:rPr>
              <a:t> </a:t>
            </a:r>
            <a:r>
              <a:rPr dirty="0" sz="1000">
                <a:solidFill>
                  <a:srgbClr val="010202"/>
                </a:solidFill>
                <a:latin typeface="Times New Roman"/>
                <a:cs typeface="Times New Roman"/>
              </a:rPr>
              <a:t>.</a:t>
            </a:r>
            <a:r>
              <a:rPr dirty="0" sz="1000" spc="125">
                <a:solidFill>
                  <a:srgbClr val="010202"/>
                </a:solidFill>
                <a:latin typeface="Times New Roman"/>
                <a:cs typeface="Times New Roman"/>
              </a:rPr>
              <a:t> </a:t>
            </a:r>
            <a:r>
              <a:rPr dirty="0" sz="1000">
                <a:solidFill>
                  <a:srgbClr val="010202"/>
                </a:solidFill>
                <a:latin typeface="Times New Roman"/>
                <a:cs typeface="Times New Roman"/>
              </a:rPr>
              <a:t>During</a:t>
            </a:r>
            <a:r>
              <a:rPr dirty="0" sz="1000" spc="130">
                <a:solidFill>
                  <a:srgbClr val="010202"/>
                </a:solidFill>
                <a:latin typeface="Times New Roman"/>
                <a:cs typeface="Times New Roman"/>
              </a:rPr>
              <a:t> </a:t>
            </a:r>
            <a:r>
              <a:rPr dirty="0" sz="1000">
                <a:solidFill>
                  <a:srgbClr val="010202"/>
                </a:solidFill>
                <a:latin typeface="Times New Roman"/>
                <a:cs typeface="Times New Roman"/>
              </a:rPr>
              <a:t>an</a:t>
            </a:r>
            <a:r>
              <a:rPr dirty="0" sz="1000" spc="125">
                <a:solidFill>
                  <a:srgbClr val="010202"/>
                </a:solidFill>
                <a:latin typeface="Times New Roman"/>
                <a:cs typeface="Times New Roman"/>
              </a:rPr>
              <a:t> </a:t>
            </a:r>
            <a:r>
              <a:rPr dirty="0" sz="1000">
                <a:solidFill>
                  <a:srgbClr val="010202"/>
                </a:solidFill>
                <a:latin typeface="Times New Roman"/>
                <a:cs typeface="Times New Roman"/>
              </a:rPr>
              <a:t>adiabatic</a:t>
            </a:r>
            <a:r>
              <a:rPr dirty="0" sz="1000" spc="130">
                <a:solidFill>
                  <a:srgbClr val="010202"/>
                </a:solidFill>
                <a:latin typeface="Times New Roman"/>
                <a:cs typeface="Times New Roman"/>
              </a:rPr>
              <a:t> </a:t>
            </a:r>
            <a:r>
              <a:rPr dirty="0" sz="1000">
                <a:solidFill>
                  <a:srgbClr val="010202"/>
                </a:solidFill>
                <a:latin typeface="Times New Roman"/>
                <a:cs typeface="Times New Roman"/>
              </a:rPr>
              <a:t>expansion,</a:t>
            </a:r>
            <a:r>
              <a:rPr dirty="0" sz="1000" spc="130">
                <a:solidFill>
                  <a:srgbClr val="010202"/>
                </a:solidFill>
                <a:latin typeface="Times New Roman"/>
                <a:cs typeface="Times New Roman"/>
              </a:rPr>
              <a:t> </a:t>
            </a:r>
            <a:r>
              <a:rPr dirty="0" sz="1000">
                <a:solidFill>
                  <a:srgbClr val="010202"/>
                </a:solidFill>
                <a:latin typeface="Times New Roman"/>
                <a:cs typeface="Times New Roman"/>
              </a:rPr>
              <a:t>as</a:t>
            </a:r>
            <a:r>
              <a:rPr dirty="0" sz="1000" spc="120">
                <a:solidFill>
                  <a:srgbClr val="010202"/>
                </a:solidFill>
                <a:latin typeface="Times New Roman"/>
                <a:cs typeface="Times New Roman"/>
              </a:rPr>
              <a:t> </a:t>
            </a:r>
            <a:r>
              <a:rPr dirty="0" sz="1000" i="1">
                <a:solidFill>
                  <a:srgbClr val="010202"/>
                </a:solidFill>
                <a:latin typeface="Times New Roman"/>
                <a:cs typeface="Times New Roman"/>
              </a:rPr>
              <a:t>q</a:t>
            </a:r>
            <a:r>
              <a:rPr dirty="0" sz="1000">
                <a:solidFill>
                  <a:srgbClr val="010202"/>
                </a:solidFill>
                <a:latin typeface="Times New Roman"/>
                <a:cs typeface="Times New Roman"/>
              </a:rPr>
              <a:t>=0,</a:t>
            </a:r>
            <a:endParaRPr sz="1000">
              <a:latin typeface="Times New Roman"/>
              <a:cs typeface="Times New Roman"/>
            </a:endParaRPr>
          </a:p>
          <a:p>
            <a:pPr algn="ctr" marL="81280">
              <a:lnSpc>
                <a:spcPts val="295"/>
              </a:lnSpc>
            </a:pPr>
            <a:r>
              <a:rPr dirty="0" sz="750" spc="10" i="1">
                <a:solidFill>
                  <a:srgbClr val="010202"/>
                </a:solidFill>
                <a:latin typeface="Times New Roman"/>
                <a:cs typeface="Times New Roman"/>
              </a:rPr>
              <a:t>p   </a:t>
            </a:r>
            <a:r>
              <a:rPr dirty="0" sz="750" spc="155" i="1">
                <a:solidFill>
                  <a:srgbClr val="010202"/>
                </a:solidFill>
                <a:latin typeface="Times New Roman"/>
                <a:cs typeface="Times New Roman"/>
              </a:rPr>
              <a:t> </a:t>
            </a:r>
            <a:r>
              <a:rPr dirty="0" sz="750" spc="10" i="1">
                <a:solidFill>
                  <a:srgbClr val="010202"/>
                </a:solidFill>
                <a:latin typeface="Times New Roman"/>
                <a:cs typeface="Times New Roman"/>
              </a:rPr>
              <a:t>v</a:t>
            </a:r>
            <a:endParaRPr sz="750">
              <a:latin typeface="Times New Roman"/>
              <a:cs typeface="Times New Roman"/>
            </a:endParaRPr>
          </a:p>
          <a:p>
            <a:pPr algn="just" marL="210820">
              <a:lnSpc>
                <a:spcPts val="1185"/>
              </a:lnSpc>
            </a:pPr>
            <a:r>
              <a:rPr dirty="0" sz="1000" spc="-5">
                <a:solidFill>
                  <a:srgbClr val="010202"/>
                </a:solidFill>
                <a:latin typeface="Times New Roman"/>
                <a:cs typeface="Times New Roman"/>
              </a:rPr>
              <a:t>the decrease in the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system equals the work done by the system.</a:t>
            </a:r>
            <a:endParaRPr sz="1000">
              <a:latin typeface="Times New Roman"/>
              <a:cs typeface="Times New Roman"/>
            </a:endParaRPr>
          </a:p>
          <a:p>
            <a:pPr algn="just" marL="210820" marR="43180" indent="-127000">
              <a:lnSpc>
                <a:spcPct val="100000"/>
              </a:lnSpc>
              <a:buAutoNum type="arabicPeriod" startAt="7"/>
              <a:tabLst>
                <a:tab pos="223520" algn="l"/>
              </a:tabLst>
            </a:pPr>
            <a:r>
              <a:rPr dirty="0" sz="1000" spc="-5">
                <a:solidFill>
                  <a:srgbClr val="010202"/>
                </a:solidFill>
                <a:latin typeface="Times New Roman"/>
                <a:cs typeface="Times New Roman"/>
              </a:rPr>
              <a:t>As </a:t>
            </a:r>
            <a:r>
              <a:rPr dirty="0" sz="1000">
                <a:solidFill>
                  <a:srgbClr val="010202"/>
                </a:solidFill>
                <a:latin typeface="Times New Roman"/>
                <a:cs typeface="Times New Roman"/>
              </a:rPr>
              <a:t>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an ideal gas is a function only of temperature,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an ideal gas remains constant during an isothermal change of state. Thus the  heat which enters or leaves the gas as a result of the isothermal process equals the  </a:t>
            </a:r>
            <a:r>
              <a:rPr dirty="0" sz="1000" spc="-5">
                <a:solidFill>
                  <a:srgbClr val="010202"/>
                </a:solidFill>
                <a:latin typeface="Times New Roman"/>
                <a:cs typeface="Times New Roman"/>
              </a:rPr>
              <a:t>work done by or on the gas, with both quantities being given</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34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1531937" y="725805"/>
            <a:ext cx="1990725" cy="333375"/>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976312" y="1287144"/>
            <a:ext cx="3533775" cy="40576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5547359"/>
            <a:ext cx="4540250" cy="485140"/>
          </a:xfrm>
          <a:prstGeom prst="rect">
            <a:avLst/>
          </a:prstGeom>
        </p:spPr>
        <p:txBody>
          <a:bodyPr wrap="square" lIns="0" tIns="12700" rIns="0" bIns="0" rtlCol="0" vert="horz">
            <a:spAutoFit/>
          </a:bodyPr>
          <a:lstStyle/>
          <a:p>
            <a:pPr algn="ctr" marL="5715">
              <a:lnSpc>
                <a:spcPct val="100000"/>
              </a:lnSpc>
              <a:spcBef>
                <a:spcPts val="100"/>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2.3 </a:t>
            </a:r>
            <a:r>
              <a:rPr dirty="0" sz="1000">
                <a:solidFill>
                  <a:srgbClr val="010202"/>
                </a:solidFill>
                <a:latin typeface="Times New Roman"/>
                <a:cs typeface="Times New Roman"/>
              </a:rPr>
              <a:t>The five process paths considered in the numerical</a:t>
            </a:r>
            <a:r>
              <a:rPr dirty="0" sz="1000" spc="-35">
                <a:solidFill>
                  <a:srgbClr val="010202"/>
                </a:solidFill>
                <a:latin typeface="Times New Roman"/>
                <a:cs typeface="Times New Roman"/>
              </a:rPr>
              <a:t> </a:t>
            </a:r>
            <a:r>
              <a:rPr dirty="0" sz="1000">
                <a:solidFill>
                  <a:srgbClr val="010202"/>
                </a:solidFill>
                <a:latin typeface="Times New Roman"/>
                <a:cs typeface="Times New Roman"/>
              </a:rPr>
              <a:t>example.</a:t>
            </a:r>
            <a:endParaRPr sz="1000">
              <a:latin typeface="Times New Roman"/>
              <a:cs typeface="Times New Roman"/>
            </a:endParaRPr>
          </a:p>
          <a:p>
            <a:pPr>
              <a:lnSpc>
                <a:spcPct val="100000"/>
              </a:lnSpc>
              <a:spcBef>
                <a:spcPts val="10"/>
              </a:spcBef>
            </a:pPr>
            <a:endParaRPr sz="1050">
              <a:latin typeface="Times New Roman"/>
              <a:cs typeface="Times New Roman"/>
            </a:endParaRPr>
          </a:p>
          <a:p>
            <a:pPr algn="ctr">
              <a:lnSpc>
                <a:spcPct val="100000"/>
              </a:lnSpc>
            </a:pPr>
            <a:r>
              <a:rPr dirty="0" sz="1000" spc="-5">
                <a:solidFill>
                  <a:srgbClr val="010202"/>
                </a:solidFill>
                <a:latin typeface="Times New Roman"/>
                <a:cs typeface="Times New Roman"/>
              </a:rPr>
              <a:t>For an ideal gas </a:t>
            </a:r>
            <a:r>
              <a:rPr dirty="0" sz="1000" spc="-10">
                <a:solidFill>
                  <a:srgbClr val="010202"/>
                </a:solidFill>
                <a:latin typeface="Times New Roman"/>
                <a:cs typeface="Times New Roman"/>
              </a:rPr>
              <a:t>undergoing </a:t>
            </a:r>
            <a:r>
              <a:rPr dirty="0" sz="1000" spc="-5">
                <a:solidFill>
                  <a:srgbClr val="010202"/>
                </a:solidFill>
                <a:latin typeface="Times New Roman"/>
                <a:cs typeface="Times New Roman"/>
              </a:rPr>
              <a:t>an isothermal process, O</a:t>
            </a:r>
            <a:r>
              <a:rPr dirty="0" sz="1000" spc="-5" i="1">
                <a:solidFill>
                  <a:srgbClr val="010202"/>
                </a:solidFill>
                <a:latin typeface="Times New Roman"/>
                <a:cs typeface="Times New Roman"/>
              </a:rPr>
              <a:t>U</a:t>
            </a:r>
            <a:r>
              <a:rPr dirty="0" sz="1000" spc="-5">
                <a:solidFill>
                  <a:srgbClr val="010202"/>
                </a:solidFill>
                <a:latin typeface="Times New Roman"/>
                <a:cs typeface="Times New Roman"/>
              </a:rPr>
              <a:t>=0 and hence, from the First</a:t>
            </a:r>
            <a:r>
              <a:rPr dirty="0" sz="1000" spc="10">
                <a:solidFill>
                  <a:srgbClr val="010202"/>
                </a:solidFill>
                <a:latin typeface="Times New Roman"/>
                <a:cs typeface="Times New Roman"/>
              </a:rPr>
              <a:t> </a:t>
            </a:r>
            <a:r>
              <a:rPr dirty="0" sz="1000" spc="-20">
                <a:solidFill>
                  <a:srgbClr val="010202"/>
                </a:solidFill>
                <a:latin typeface="Times New Roman"/>
                <a:cs typeface="Times New Roman"/>
              </a:rPr>
              <a:t>Law,</a:t>
            </a:r>
            <a:endParaRPr sz="1000">
              <a:latin typeface="Times New Roman"/>
              <a:cs typeface="Times New Roman"/>
            </a:endParaRPr>
          </a:p>
        </p:txBody>
      </p:sp>
      <p:sp>
        <p:nvSpPr>
          <p:cNvPr id="6" name="object 6"/>
          <p:cNvSpPr/>
          <p:nvPr/>
        </p:nvSpPr>
        <p:spPr>
          <a:xfrm>
            <a:off x="622300" y="6169659"/>
            <a:ext cx="3810000" cy="581024"/>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6943725"/>
            <a:ext cx="4597400"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Thus in passing from the state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the state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along the 298 degree isotherm, the system  performs 23.3 kilojoules of work and absorbs 23.3 kilojoules of heat from the constant-  temperature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surroundings.</a:t>
            </a:r>
            <a:endParaRPr sz="100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45172" y="1883092"/>
            <a:ext cx="781050" cy="142875"/>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06400" y="1309369"/>
            <a:ext cx="4674235" cy="764540"/>
          </a:xfrm>
          <a:prstGeom prst="rect">
            <a:avLst/>
          </a:prstGeom>
        </p:spPr>
        <p:txBody>
          <a:bodyPr wrap="square" lIns="0" tIns="12700" rIns="0" bIns="0" rtlCol="0" vert="horz">
            <a:spAutoFit/>
          </a:bodyPr>
          <a:lstStyle/>
          <a:p>
            <a:pPr marL="50800" marR="43180">
              <a:lnSpc>
                <a:spcPct val="100000"/>
              </a:lnSpc>
              <a:spcBef>
                <a:spcPts val="100"/>
              </a:spcBef>
            </a:pPr>
            <a:r>
              <a:rPr dirty="0" sz="1000" i="1">
                <a:solidFill>
                  <a:srgbClr val="010202"/>
                </a:solidFill>
                <a:latin typeface="Times New Roman"/>
                <a:cs typeface="Times New Roman"/>
              </a:rPr>
              <a:t>(b) The </a:t>
            </a:r>
            <a:r>
              <a:rPr dirty="0" sz="1000" spc="-5" i="1">
                <a:solidFill>
                  <a:srgbClr val="010202"/>
                </a:solidFill>
                <a:latin typeface="Times New Roman"/>
                <a:cs typeface="Times New Roman"/>
              </a:rPr>
              <a:t>reversible </a:t>
            </a:r>
            <a:r>
              <a:rPr dirty="0" sz="1000" i="1">
                <a:solidFill>
                  <a:srgbClr val="010202"/>
                </a:solidFill>
                <a:latin typeface="Times New Roman"/>
                <a:cs typeface="Times New Roman"/>
              </a:rPr>
              <a:t>adiabatic expansion. </a:t>
            </a:r>
            <a:r>
              <a:rPr dirty="0" sz="1000" spc="-5">
                <a:solidFill>
                  <a:srgbClr val="010202"/>
                </a:solidFill>
                <a:latin typeface="Times New Roman"/>
                <a:cs typeface="Times New Roman"/>
              </a:rPr>
              <a:t>If the adiabatic expansion is carried out  </a:t>
            </a:r>
            <a:r>
              <a:rPr dirty="0" sz="1000" spc="-10">
                <a:solidFill>
                  <a:srgbClr val="010202"/>
                </a:solidFill>
                <a:latin typeface="Times New Roman"/>
                <a:cs typeface="Times New Roman"/>
              </a:rPr>
              <a:t>reversibly,  </a:t>
            </a:r>
            <a:r>
              <a:rPr dirty="0" sz="1000">
                <a:solidFill>
                  <a:srgbClr val="010202"/>
                </a:solidFill>
                <a:latin typeface="Times New Roman"/>
                <a:cs typeface="Times New Roman"/>
              </a:rPr>
              <a:t>then  during  the  process  the  state  of  the  system  is,  at  all  time,  given</a:t>
            </a:r>
            <a:r>
              <a:rPr dirty="0" sz="1000" spc="170">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a:p>
            <a:pPr marL="50800">
              <a:lnSpc>
                <a:spcPts val="955"/>
              </a:lnSpc>
              <a:spcBef>
                <a:spcPts val="270"/>
              </a:spcBef>
            </a:pPr>
            <a:r>
              <a:rPr dirty="0" sz="1000" spc="-5" i="1">
                <a:solidFill>
                  <a:srgbClr val="010202"/>
                </a:solidFill>
                <a:latin typeface="Times New Roman"/>
                <a:cs typeface="Times New Roman"/>
              </a:rPr>
              <a:t>PV</a:t>
            </a:r>
            <a:r>
              <a:rPr dirty="0" baseline="33333" sz="1125" spc="-7">
                <a:solidFill>
                  <a:srgbClr val="010202"/>
                </a:solidFill>
                <a:latin typeface="Times New Roman"/>
                <a:cs typeface="Times New Roman"/>
              </a:rPr>
              <a:t>μ</a:t>
            </a:r>
            <a:r>
              <a:rPr dirty="0" sz="1000" spc="-5">
                <a:solidFill>
                  <a:srgbClr val="010202"/>
                </a:solidFill>
                <a:latin typeface="Times New Roman"/>
                <a:cs typeface="Times New Roman"/>
              </a:rPr>
              <a:t>=constant, </a:t>
            </a:r>
            <a:r>
              <a:rPr dirty="0" sz="1000">
                <a:solidFill>
                  <a:srgbClr val="010202"/>
                </a:solidFill>
                <a:latin typeface="Times New Roman"/>
                <a:cs typeface="Times New Roman"/>
              </a:rPr>
              <a:t>and the final state is the point </a:t>
            </a:r>
            <a:r>
              <a:rPr dirty="0" sz="1000" i="1">
                <a:solidFill>
                  <a:srgbClr val="010202"/>
                </a:solidFill>
                <a:latin typeface="Times New Roman"/>
                <a:cs typeface="Times New Roman"/>
              </a:rPr>
              <a:t>c </a:t>
            </a:r>
            <a:r>
              <a:rPr dirty="0" sz="1000">
                <a:solidFill>
                  <a:srgbClr val="010202"/>
                </a:solidFill>
                <a:latin typeface="Times New Roman"/>
                <a:cs typeface="Times New Roman"/>
              </a:rPr>
              <a:t>in the diagram. The volume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is</a:t>
            </a:r>
            <a:r>
              <a:rPr dirty="0" sz="1000" spc="170">
                <a:solidFill>
                  <a:srgbClr val="010202"/>
                </a:solidFill>
                <a:latin typeface="Times New Roman"/>
                <a:cs typeface="Times New Roman"/>
              </a:rPr>
              <a:t> </a:t>
            </a:r>
            <a:r>
              <a:rPr dirty="0" sz="1000" spc="-5">
                <a:solidFill>
                  <a:srgbClr val="010202"/>
                </a:solidFill>
                <a:latin typeface="Times New Roman"/>
                <a:cs typeface="Times New Roman"/>
              </a:rPr>
              <a:t>obtained</a:t>
            </a:r>
            <a:endParaRPr sz="1000">
              <a:latin typeface="Times New Roman"/>
              <a:cs typeface="Times New Roman"/>
            </a:endParaRPr>
          </a:p>
          <a:p>
            <a:pPr algn="r" marR="633095">
              <a:lnSpc>
                <a:spcPts val="655"/>
              </a:lnSpc>
            </a:pPr>
            <a:r>
              <a:rPr dirty="0" sz="750" spc="15" i="1">
                <a:solidFill>
                  <a:srgbClr val="010202"/>
                </a:solidFill>
                <a:latin typeface="Times New Roman"/>
                <a:cs typeface="Times New Roman"/>
              </a:rPr>
              <a:t>C</a:t>
            </a:r>
            <a:endParaRPr sz="750">
              <a:latin typeface="Times New Roman"/>
              <a:cs typeface="Times New Roman"/>
            </a:endParaRPr>
          </a:p>
          <a:p>
            <a:pPr marL="50165">
              <a:lnSpc>
                <a:spcPct val="100000"/>
              </a:lnSpc>
              <a:spcBef>
                <a:spcPts val="340"/>
              </a:spcBef>
              <a:tabLst>
                <a:tab pos="1160780" algn="l"/>
              </a:tabLst>
            </a:pPr>
            <a:r>
              <a:rPr dirty="0" sz="1000" spc="-5">
                <a:solidFill>
                  <a:srgbClr val="010202"/>
                </a:solidFill>
                <a:latin typeface="Times New Roman"/>
                <a:cs typeface="Times New Roman"/>
              </a:rPr>
              <a:t>from	</a:t>
            </a:r>
            <a:r>
              <a:rPr dirty="0" sz="1000">
                <a:solidFill>
                  <a:srgbClr val="010202"/>
                </a:solidFill>
                <a:latin typeface="Times New Roman"/>
                <a:cs typeface="Times New Roman"/>
              </a:rPr>
              <a:t>as</a:t>
            </a:r>
            <a:endParaRPr sz="1000">
              <a:latin typeface="Times New Roman"/>
              <a:cs typeface="Times New Roman"/>
            </a:endParaRPr>
          </a:p>
        </p:txBody>
      </p:sp>
      <p:sp>
        <p:nvSpPr>
          <p:cNvPr id="4" name="object 4"/>
          <p:cNvSpPr/>
          <p:nvPr/>
        </p:nvSpPr>
        <p:spPr>
          <a:xfrm>
            <a:off x="1555750" y="2248217"/>
            <a:ext cx="1943100" cy="352425"/>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2793682"/>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6" name="object 6"/>
          <p:cNvSpPr/>
          <p:nvPr/>
        </p:nvSpPr>
        <p:spPr>
          <a:xfrm>
            <a:off x="1255712" y="3146107"/>
            <a:ext cx="2543175" cy="314325"/>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3653472"/>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a:solidFill>
                  <a:srgbClr val="010202"/>
                </a:solidFill>
                <a:latin typeface="Times New Roman"/>
                <a:cs typeface="Times New Roman"/>
              </a:rPr>
              <a:t>The point </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thus lies on the </a:t>
            </a:r>
            <a:r>
              <a:rPr dirty="0" sz="1000" spc="-15">
                <a:solidFill>
                  <a:srgbClr val="010202"/>
                </a:solidFill>
                <a:latin typeface="Times New Roman"/>
                <a:cs typeface="Times New Roman"/>
              </a:rPr>
              <a:t>119 </a:t>
            </a:r>
            <a:r>
              <a:rPr dirty="0" sz="1000" spc="-5">
                <a:solidFill>
                  <a:srgbClr val="010202"/>
                </a:solidFill>
                <a:latin typeface="Times New Roman"/>
                <a:cs typeface="Times New Roman"/>
              </a:rPr>
              <a:t>degree isotherm. As the process is adiabatic, </a:t>
            </a:r>
            <a:r>
              <a:rPr dirty="0" sz="1000" i="1">
                <a:solidFill>
                  <a:srgbClr val="010202"/>
                </a:solidFill>
                <a:latin typeface="Times New Roman"/>
                <a:cs typeface="Times New Roman"/>
              </a:rPr>
              <a:t>q</a:t>
            </a:r>
            <a:r>
              <a:rPr dirty="0" sz="1000">
                <a:solidFill>
                  <a:srgbClr val="010202"/>
                </a:solidFill>
                <a:latin typeface="Times New Roman"/>
                <a:cs typeface="Times New Roman"/>
              </a:rPr>
              <a:t>=0 and  hence</a:t>
            </a:r>
            <a:endParaRPr sz="1000">
              <a:latin typeface="Times New Roman"/>
              <a:cs typeface="Times New Roman"/>
            </a:endParaRPr>
          </a:p>
        </p:txBody>
      </p:sp>
      <p:sp>
        <p:nvSpPr>
          <p:cNvPr id="8" name="object 8"/>
          <p:cNvSpPr/>
          <p:nvPr/>
        </p:nvSpPr>
        <p:spPr>
          <a:xfrm>
            <a:off x="993775" y="4158297"/>
            <a:ext cx="3067050" cy="7334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5094287"/>
            <a:ext cx="4598035" cy="787400"/>
          </a:xfrm>
          <a:prstGeom prst="rect">
            <a:avLst/>
          </a:prstGeom>
        </p:spPr>
        <p:txBody>
          <a:bodyPr wrap="square" lIns="0" tIns="12700" rIns="0" bIns="0" rtlCol="0" vert="horz">
            <a:spAutoFit/>
          </a:bodyPr>
          <a:lstStyle/>
          <a:p>
            <a:pPr algn="just" marL="12700" marR="5715">
              <a:lnSpc>
                <a:spcPct val="100000"/>
              </a:lnSpc>
              <a:spcBef>
                <a:spcPts val="100"/>
              </a:spcBef>
            </a:pPr>
            <a:r>
              <a:rPr dirty="0" sz="1000" spc="-5">
                <a:solidFill>
                  <a:srgbClr val="010202"/>
                </a:solidFill>
                <a:latin typeface="Times New Roman"/>
                <a:cs typeface="Times New Roman"/>
              </a:rPr>
              <a:t>The work done by the system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the process equals the decrease in the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system=9.13 kilojoules.</a:t>
            </a:r>
            <a:endParaRPr sz="1000">
              <a:latin typeface="Times New Roman"/>
              <a:cs typeface="Times New Roman"/>
            </a:endParaRPr>
          </a:p>
          <a:p>
            <a:pPr algn="just" marL="12700" marR="5080" indent="126364">
              <a:lnSpc>
                <a:spcPct val="100000"/>
              </a:lnSpc>
            </a:pPr>
            <a:r>
              <a:rPr dirty="0" sz="1000" i="1">
                <a:solidFill>
                  <a:srgbClr val="010202"/>
                </a:solidFill>
                <a:latin typeface="Times New Roman"/>
                <a:cs typeface="Times New Roman"/>
              </a:rPr>
              <a:t>(i) An isothermal process followed by a constant-volume process </a:t>
            </a:r>
            <a:r>
              <a:rPr dirty="0" sz="1000">
                <a:solidFill>
                  <a:srgbClr val="010202"/>
                </a:solidFill>
                <a:latin typeface="Times New Roman"/>
                <a:cs typeface="Times New Roman"/>
              </a:rPr>
              <a:t>(the path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c;  </a:t>
            </a:r>
            <a:r>
              <a:rPr dirty="0" sz="1000">
                <a:solidFill>
                  <a:srgbClr val="010202"/>
                </a:solidFill>
                <a:latin typeface="Times New Roman"/>
                <a:cs typeface="Times New Roman"/>
              </a:rPr>
              <a:t>that is, an isothermal change from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e, </a:t>
            </a:r>
            <a:r>
              <a:rPr dirty="0" sz="1000">
                <a:solidFill>
                  <a:srgbClr val="010202"/>
                </a:solidFill>
                <a:latin typeface="Times New Roman"/>
                <a:cs typeface="Times New Roman"/>
              </a:rPr>
              <a:t>followed by a constant-volume change from </a:t>
            </a:r>
            <a:r>
              <a:rPr dirty="0" sz="1000" i="1">
                <a:solidFill>
                  <a:srgbClr val="010202"/>
                </a:solidFill>
                <a:latin typeface="Times New Roman"/>
                <a:cs typeface="Times New Roman"/>
              </a:rPr>
              <a:t>e</a:t>
            </a:r>
            <a:r>
              <a:rPr dirty="0" sz="1000" spc="-110" i="1">
                <a:solidFill>
                  <a:srgbClr val="010202"/>
                </a:solidFill>
                <a:latin typeface="Times New Roman"/>
                <a:cs typeface="Times New Roman"/>
              </a:rPr>
              <a:t> </a:t>
            </a:r>
            <a:r>
              <a:rPr dirty="0" sz="1000">
                <a:solidFill>
                  <a:srgbClr val="010202"/>
                </a:solidFill>
                <a:latin typeface="Times New Roman"/>
                <a:cs typeface="Times New Roman"/>
              </a:rPr>
              <a:t>to  </a:t>
            </a:r>
            <a:r>
              <a:rPr dirty="0" sz="1000" i="1">
                <a:solidFill>
                  <a:srgbClr val="010202"/>
                </a:solidFill>
                <a:latin typeface="Times New Roman"/>
                <a:cs typeface="Times New Roman"/>
              </a:rPr>
              <a:t>c</a:t>
            </a:r>
            <a:r>
              <a:rPr dirty="0" sz="1000">
                <a:solidFill>
                  <a:srgbClr val="010202"/>
                </a:solidFill>
                <a:latin typeface="Times New Roman"/>
                <a:cs typeface="Times New Roman"/>
              </a:rPr>
              <a:t>).</a:t>
            </a:r>
            <a:endParaRPr sz="1000">
              <a:latin typeface="Times New Roman"/>
              <a:cs typeface="Times New Roman"/>
            </a:endParaRPr>
          </a:p>
        </p:txBody>
      </p:sp>
      <p:sp>
        <p:nvSpPr>
          <p:cNvPr id="10" name="object 10"/>
          <p:cNvSpPr/>
          <p:nvPr/>
        </p:nvSpPr>
        <p:spPr>
          <a:xfrm>
            <a:off x="1089025" y="6056312"/>
            <a:ext cx="2886075" cy="78105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7039927"/>
            <a:ext cx="27584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as the state </a:t>
            </a:r>
            <a:r>
              <a:rPr dirty="0" sz="1000" i="1">
                <a:solidFill>
                  <a:srgbClr val="010202"/>
                </a:solidFill>
                <a:latin typeface="Times New Roman"/>
                <a:cs typeface="Times New Roman"/>
              </a:rPr>
              <a:t>e </a:t>
            </a:r>
            <a:r>
              <a:rPr dirty="0" sz="1000" spc="-5">
                <a:solidFill>
                  <a:srgbClr val="010202"/>
                </a:solidFill>
                <a:latin typeface="Times New Roman"/>
                <a:cs typeface="Times New Roman"/>
              </a:rPr>
              <a:t>lies on the 298 degree isotherm</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12" name="object 12"/>
          <p:cNvSpPr/>
          <p:nvPr/>
        </p:nvSpPr>
        <p:spPr>
          <a:xfrm>
            <a:off x="622300" y="7382827"/>
            <a:ext cx="3810000" cy="142875"/>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609224" y="403097"/>
            <a:ext cx="4458335" cy="426720"/>
          </a:xfrm>
          <a:prstGeom prst="rect">
            <a:avLst/>
          </a:prstGeom>
        </p:spPr>
        <p:txBody>
          <a:bodyPr wrap="square" lIns="0" tIns="12700" rIns="0" bIns="0" rtlCol="0" vert="horz">
            <a:spAutoFit/>
          </a:bodyPr>
          <a:lstStyle/>
          <a:p>
            <a:pPr marL="241808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75" i="1">
                <a:solidFill>
                  <a:srgbClr val="231F20"/>
                </a:solidFill>
                <a:latin typeface="Times New Roman"/>
                <a:cs typeface="Times New Roman"/>
              </a:rPr>
              <a:t> </a:t>
            </a:r>
            <a:r>
              <a:rPr dirty="0" sz="1000">
                <a:solidFill>
                  <a:srgbClr val="231F20"/>
                </a:solidFill>
                <a:latin typeface="Times New Roman"/>
                <a:cs typeface="Times New Roman"/>
              </a:rPr>
              <a:t>35</a:t>
            </a:r>
            <a:endParaRPr sz="1000">
              <a:latin typeface="Times New Roman"/>
              <a:cs typeface="Times New Roman"/>
            </a:endParaRPr>
          </a:p>
          <a:p>
            <a:pPr marL="38100">
              <a:lnSpc>
                <a:spcPct val="100000"/>
              </a:lnSpc>
              <a:spcBef>
                <a:spcPts val="755"/>
              </a:spcBef>
            </a:pPr>
            <a:r>
              <a:rPr dirty="0" sz="1000" spc="-5">
                <a:solidFill>
                  <a:srgbClr val="010202"/>
                </a:solidFill>
                <a:latin typeface="Times New Roman"/>
                <a:cs typeface="Times New Roman"/>
              </a:rPr>
              <a:t>As, </a:t>
            </a:r>
            <a:r>
              <a:rPr dirty="0" sz="1000">
                <a:solidFill>
                  <a:srgbClr val="010202"/>
                </a:solidFill>
                <a:latin typeface="Times New Roman"/>
                <a:cs typeface="Times New Roman"/>
              </a:rPr>
              <a:t>for an ideal gas, </a:t>
            </a:r>
            <a:r>
              <a:rPr dirty="0" sz="1000" spc="-5" i="1">
                <a:solidFill>
                  <a:srgbClr val="010202"/>
                </a:solidFill>
                <a:latin typeface="Times New Roman"/>
                <a:cs typeface="Times New Roman"/>
              </a:rPr>
              <a:t>H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function only of temperature, then </a:t>
            </a:r>
            <a:r>
              <a:rPr dirty="0" sz="1000" spc="10">
                <a:solidFill>
                  <a:srgbClr val="010202"/>
                </a:solidFill>
                <a:latin typeface="Times New Roman"/>
                <a:cs typeface="Times New Roman"/>
              </a:rPr>
              <a:t>O</a:t>
            </a:r>
            <a:r>
              <a:rPr dirty="0" sz="1000" spc="10" i="1">
                <a:solidFill>
                  <a:srgbClr val="010202"/>
                </a:solidFill>
                <a:latin typeface="Times New Roman"/>
                <a:cs typeface="Times New Roman"/>
              </a:rPr>
              <a:t>H</a:t>
            </a:r>
            <a:r>
              <a:rPr dirty="0" baseline="-33333" sz="1125" spc="15" i="1">
                <a:solidFill>
                  <a:srgbClr val="010202"/>
                </a:solidFill>
                <a:latin typeface="Times New Roman"/>
                <a:cs typeface="Times New Roman"/>
              </a:rPr>
              <a:t>(a</a:t>
            </a:r>
            <a:r>
              <a:rPr dirty="0" baseline="-33333" sz="1125" spc="15" b="0" i="1">
                <a:solidFill>
                  <a:srgbClr val="010202"/>
                </a:solidFill>
                <a:latin typeface="Bookman Old Style"/>
                <a:cs typeface="Bookman Old Style"/>
              </a:rPr>
              <a:t>s</a:t>
            </a:r>
            <a:r>
              <a:rPr dirty="0" baseline="-33333" sz="1125" spc="15" i="1">
                <a:solidFill>
                  <a:srgbClr val="010202"/>
                </a:solidFill>
                <a:latin typeface="Times New Roman"/>
                <a:cs typeface="Times New Roman"/>
              </a:rPr>
              <a:t>b)</a:t>
            </a:r>
            <a:r>
              <a:rPr dirty="0" sz="1000" spc="10">
                <a:solidFill>
                  <a:srgbClr val="010202"/>
                </a:solidFill>
                <a:latin typeface="Times New Roman"/>
                <a:cs typeface="Times New Roman"/>
              </a:rPr>
              <a:t>=0; </a:t>
            </a:r>
            <a:r>
              <a:rPr dirty="0" sz="1000" spc="-5">
                <a:solidFill>
                  <a:srgbClr val="010202"/>
                </a:solidFill>
                <a:latin typeface="Times New Roman"/>
                <a:cs typeface="Times New Roman"/>
              </a:rPr>
              <a:t>that</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is,</a:t>
            </a:r>
            <a:endParaRPr sz="1000">
              <a:latin typeface="Times New Roman"/>
              <a:cs typeface="Times New Roman"/>
            </a:endParaRPr>
          </a:p>
        </p:txBody>
      </p:sp>
      <p:sp>
        <p:nvSpPr>
          <p:cNvPr id="14" name="object 14"/>
          <p:cNvSpPr/>
          <p:nvPr/>
        </p:nvSpPr>
        <p:spPr>
          <a:xfrm>
            <a:off x="1121956" y="975588"/>
            <a:ext cx="3133725" cy="30480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497" y="403099"/>
            <a:ext cx="4599940" cy="604075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18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6350">
              <a:lnSpc>
                <a:spcPct val="100000"/>
              </a:lnSpc>
              <a:spcBef>
                <a:spcPts val="865"/>
              </a:spcBef>
            </a:pPr>
            <a:r>
              <a:rPr dirty="0" sz="1000" spc="-5">
                <a:solidFill>
                  <a:srgbClr val="010202"/>
                </a:solidFill>
                <a:latin typeface="Times New Roman"/>
                <a:cs typeface="Times New Roman"/>
              </a:rPr>
              <a:t>mass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number of smaller pieces, caloric was evolved as sensible heat. Rumford then  </a:t>
            </a:r>
            <a:r>
              <a:rPr dirty="0" sz="1000">
                <a:solidFill>
                  <a:srgbClr val="010202"/>
                </a:solidFill>
                <a:latin typeface="Times New Roman"/>
                <a:cs typeface="Times New Roman"/>
              </a:rPr>
              <a:t>demonstrated that when a blunt borer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used (which produced very few metal  </a:t>
            </a:r>
            <a:r>
              <a:rPr dirty="0" sz="1000" spc="-5">
                <a:solidFill>
                  <a:srgbClr val="010202"/>
                </a:solidFill>
                <a:latin typeface="Times New Roman"/>
                <a:cs typeface="Times New Roman"/>
              </a:rPr>
              <a:t>turnings), the same heat production accompanied the same expenditure of work. The  </a:t>
            </a:r>
            <a:r>
              <a:rPr dirty="0" sz="1000">
                <a:solidFill>
                  <a:srgbClr val="010202"/>
                </a:solidFill>
                <a:latin typeface="Times New Roman"/>
                <a:cs typeface="Times New Roman"/>
              </a:rPr>
              <a:t>caloric theory “explained” the heat production in this case as being due to the action </a:t>
            </a:r>
            <a:r>
              <a:rPr dirty="0" sz="1000" spc="-5">
                <a:solidFill>
                  <a:srgbClr val="010202"/>
                </a:solidFill>
                <a:latin typeface="Times New Roman"/>
                <a:cs typeface="Times New Roman"/>
              </a:rPr>
              <a:t>of  air on the metal surfaces during the performance of</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work.</a:t>
            </a:r>
            <a:endParaRPr sz="1000">
              <a:latin typeface="Times New Roman"/>
              <a:cs typeface="Times New Roman"/>
            </a:endParaRPr>
          </a:p>
          <a:p>
            <a:pPr algn="just" marL="12700" marR="5080" indent="127000">
              <a:lnSpc>
                <a:spcPct val="100000"/>
              </a:lnSpc>
            </a:pPr>
            <a:r>
              <a:rPr dirty="0" sz="1000" spc="-5">
                <a:solidFill>
                  <a:srgbClr val="010202"/>
                </a:solidFill>
                <a:latin typeface="Times New Roman"/>
                <a:cs typeface="Times New Roman"/>
              </a:rPr>
              <a:t>The caloric theory was finally discredited in 1799 when Humphrey Davy melted two  </a:t>
            </a:r>
            <a:r>
              <a:rPr dirty="0" sz="1000">
                <a:solidFill>
                  <a:srgbClr val="010202"/>
                </a:solidFill>
                <a:latin typeface="Times New Roman"/>
                <a:cs typeface="Times New Roman"/>
              </a:rPr>
              <a:t>blocks of ice by rubbing them together in a vacuum. In this experiment the latent </a:t>
            </a:r>
            <a:r>
              <a:rPr dirty="0" sz="1000" spc="-5">
                <a:solidFill>
                  <a:srgbClr val="010202"/>
                </a:solidFill>
                <a:latin typeface="Times New Roman"/>
                <a:cs typeface="Times New Roman"/>
              </a:rPr>
              <a:t>heat  </a:t>
            </a:r>
            <a:r>
              <a:rPr dirty="0" sz="1000">
                <a:solidFill>
                  <a:srgbClr val="010202"/>
                </a:solidFill>
                <a:latin typeface="Times New Roman"/>
                <a:cs typeface="Times New Roman"/>
              </a:rPr>
              <a:t>necessary to melt the ice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provided by the mechanical work performed in rubbing the  blocks</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together.</a:t>
            </a:r>
            <a:endParaRPr sz="1000">
              <a:latin typeface="Times New Roman"/>
              <a:cs typeface="Times New Roman"/>
            </a:endParaRPr>
          </a:p>
          <a:p>
            <a:pPr algn="just" marL="12700" marR="5080" indent="127000">
              <a:lnSpc>
                <a:spcPct val="100000"/>
              </a:lnSpc>
            </a:pPr>
            <a:r>
              <a:rPr dirty="0" sz="1000">
                <a:solidFill>
                  <a:srgbClr val="010202"/>
                </a:solidFill>
                <a:latin typeface="Times New Roman"/>
                <a:cs typeface="Times New Roman"/>
              </a:rPr>
              <a:t>From 1840 onwards the relationship between heat and work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placed on a </a:t>
            </a:r>
            <a:r>
              <a:rPr dirty="0" sz="1000" spc="-5">
                <a:solidFill>
                  <a:srgbClr val="010202"/>
                </a:solidFill>
                <a:latin typeface="Times New Roman"/>
                <a:cs typeface="Times New Roman"/>
              </a:rPr>
              <a:t>firm  </a:t>
            </a:r>
            <a:r>
              <a:rPr dirty="0" sz="1000">
                <a:solidFill>
                  <a:srgbClr val="010202"/>
                </a:solidFill>
                <a:latin typeface="Times New Roman"/>
                <a:cs typeface="Times New Roman"/>
              </a:rPr>
              <a:t>quantitative basis as the result of a series of experiments carried out by James Joule.</a:t>
            </a:r>
            <a:r>
              <a:rPr dirty="0" sz="1000" spc="-100">
                <a:solidFill>
                  <a:srgbClr val="010202"/>
                </a:solidFill>
                <a:latin typeface="Times New Roman"/>
                <a:cs typeface="Times New Roman"/>
              </a:rPr>
              <a:t> </a:t>
            </a:r>
            <a:r>
              <a:rPr dirty="0" sz="1000">
                <a:solidFill>
                  <a:srgbClr val="010202"/>
                </a:solidFill>
                <a:latin typeface="Times New Roman"/>
                <a:cs typeface="Times New Roman"/>
              </a:rPr>
              <a:t>Joule  conducted experiments in which work </a:t>
            </a:r>
            <a:r>
              <a:rPr dirty="0" sz="1000" spc="-5">
                <a:solidFill>
                  <a:srgbClr val="010202"/>
                </a:solidFill>
                <a:latin typeface="Times New Roman"/>
                <a:cs typeface="Times New Roman"/>
              </a:rPr>
              <a:t>was </a:t>
            </a:r>
            <a:r>
              <a:rPr dirty="0" sz="1000">
                <a:solidFill>
                  <a:srgbClr val="010202"/>
                </a:solidFill>
                <a:latin typeface="Times New Roman"/>
                <a:cs typeface="Times New Roman"/>
              </a:rPr>
              <a:t>performed in a certain quantity </a:t>
            </a:r>
            <a:r>
              <a:rPr dirty="0" sz="1000" spc="-5">
                <a:solidFill>
                  <a:srgbClr val="010202"/>
                </a:solidFill>
                <a:latin typeface="Times New Roman"/>
                <a:cs typeface="Times New Roman"/>
              </a:rPr>
              <a:t>of  adiabatically* contained water and measured the resultant increase in the temperature of  </a:t>
            </a:r>
            <a:r>
              <a:rPr dirty="0" sz="1000">
                <a:solidFill>
                  <a:srgbClr val="010202"/>
                </a:solidFill>
                <a:latin typeface="Times New Roman"/>
                <a:cs typeface="Times New Roman"/>
              </a:rPr>
              <a:t>the </a:t>
            </a:r>
            <a:r>
              <a:rPr dirty="0" sz="1000" spc="-10">
                <a:solidFill>
                  <a:srgbClr val="010202"/>
                </a:solidFill>
                <a:latin typeface="Times New Roman"/>
                <a:cs typeface="Times New Roman"/>
              </a:rPr>
              <a:t>water. </a:t>
            </a:r>
            <a:r>
              <a:rPr dirty="0" sz="1000">
                <a:solidFill>
                  <a:srgbClr val="010202"/>
                </a:solidFill>
                <a:latin typeface="Times New Roman"/>
                <a:cs typeface="Times New Roman"/>
              </a:rPr>
              <a:t>He observed that a direct proportionality existed between the work done </a:t>
            </a:r>
            <a:r>
              <a:rPr dirty="0" sz="1000" spc="-5">
                <a:solidFill>
                  <a:srgbClr val="010202"/>
                </a:solidFill>
                <a:latin typeface="Times New Roman"/>
                <a:cs typeface="Times New Roman"/>
              </a:rPr>
              <a:t>and  the resultant increase in temperature and that the same proportionality existed no matter  </a:t>
            </a:r>
            <a:r>
              <a:rPr dirty="0" sz="1000">
                <a:solidFill>
                  <a:srgbClr val="010202"/>
                </a:solidFill>
                <a:latin typeface="Times New Roman"/>
                <a:cs typeface="Times New Roman"/>
              </a:rPr>
              <a:t>what means were employed in the work production. Methods of work production used by  Joule</a:t>
            </a:r>
            <a:r>
              <a:rPr dirty="0" sz="1000" spc="-5">
                <a:solidFill>
                  <a:srgbClr val="010202"/>
                </a:solidFill>
                <a:latin typeface="Times New Roman"/>
                <a:cs typeface="Times New Roman"/>
              </a:rPr>
              <a:t> </a:t>
            </a:r>
            <a:r>
              <a:rPr dirty="0" sz="1000">
                <a:solidFill>
                  <a:srgbClr val="010202"/>
                </a:solidFill>
                <a:latin typeface="Times New Roman"/>
                <a:cs typeface="Times New Roman"/>
              </a:rPr>
              <a:t>included</a:t>
            </a:r>
            <a:endParaRPr sz="1000">
              <a:latin typeface="Times New Roman"/>
              <a:cs typeface="Times New Roman"/>
            </a:endParaRPr>
          </a:p>
          <a:p>
            <a:pPr marL="152400" indent="-127000">
              <a:lnSpc>
                <a:spcPct val="100000"/>
              </a:lnSpc>
              <a:spcBef>
                <a:spcPts val="700"/>
              </a:spcBef>
              <a:buAutoNum type="arabicPeriod"/>
              <a:tabLst>
                <a:tab pos="152400" algn="l"/>
              </a:tabLst>
            </a:pPr>
            <a:r>
              <a:rPr dirty="0" sz="1000">
                <a:solidFill>
                  <a:srgbClr val="010202"/>
                </a:solidFill>
                <a:latin typeface="Times New Roman"/>
                <a:cs typeface="Times New Roman"/>
              </a:rPr>
              <a:t>Rotating a paddle wheel immersed in the</a:t>
            </a:r>
            <a:r>
              <a:rPr dirty="0" sz="1000" spc="-10">
                <a:solidFill>
                  <a:srgbClr val="010202"/>
                </a:solidFill>
                <a:latin typeface="Times New Roman"/>
                <a:cs typeface="Times New Roman"/>
              </a:rPr>
              <a:t> </a:t>
            </a:r>
            <a:r>
              <a:rPr dirty="0" sz="1000">
                <a:solidFill>
                  <a:srgbClr val="010202"/>
                </a:solidFill>
                <a:latin typeface="Times New Roman"/>
                <a:cs typeface="Times New Roman"/>
              </a:rPr>
              <a:t>water</a:t>
            </a:r>
            <a:endParaRPr sz="1000">
              <a:latin typeface="Times New Roman"/>
              <a:cs typeface="Times New Roman"/>
            </a:endParaRPr>
          </a:p>
          <a:p>
            <a:pPr marL="151765" indent="-127000">
              <a:lnSpc>
                <a:spcPct val="100000"/>
              </a:lnSpc>
              <a:buAutoNum type="arabicPeriod"/>
              <a:tabLst>
                <a:tab pos="152400" algn="l"/>
              </a:tabLst>
            </a:pPr>
            <a:r>
              <a:rPr dirty="0" sz="1000" spc="-5">
                <a:solidFill>
                  <a:srgbClr val="010202"/>
                </a:solidFill>
                <a:latin typeface="Times New Roman"/>
                <a:cs typeface="Times New Roman"/>
              </a:rPr>
              <a:t>An electric motor driving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current through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coil immersed in 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water</a:t>
            </a:r>
            <a:endParaRPr sz="1000">
              <a:latin typeface="Times New Roman"/>
              <a:cs typeface="Times New Roman"/>
            </a:endParaRPr>
          </a:p>
          <a:p>
            <a:pPr marL="151765" indent="-127000">
              <a:lnSpc>
                <a:spcPct val="100000"/>
              </a:lnSpc>
              <a:spcBef>
                <a:spcPts val="45"/>
              </a:spcBef>
              <a:buAutoNum type="arabicPeriod"/>
              <a:tabLst>
                <a:tab pos="152400" algn="l"/>
              </a:tabLst>
            </a:pPr>
            <a:r>
              <a:rPr dirty="0" sz="1000" spc="-5">
                <a:solidFill>
                  <a:srgbClr val="010202"/>
                </a:solidFill>
                <a:latin typeface="Times New Roman"/>
                <a:cs typeface="Times New Roman"/>
              </a:rPr>
              <a:t>Compressing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cylinder of gas immersed in the</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water</a:t>
            </a:r>
            <a:endParaRPr sz="1000">
              <a:latin typeface="Times New Roman"/>
              <a:cs typeface="Times New Roman"/>
            </a:endParaRPr>
          </a:p>
          <a:p>
            <a:pPr marL="151765" indent="-127000">
              <a:lnSpc>
                <a:spcPct val="100000"/>
              </a:lnSpc>
              <a:buAutoNum type="arabicPeriod"/>
              <a:tabLst>
                <a:tab pos="152400" algn="l"/>
              </a:tabLst>
            </a:pPr>
            <a:r>
              <a:rPr dirty="0" sz="1000" spc="-5">
                <a:solidFill>
                  <a:srgbClr val="010202"/>
                </a:solidFill>
                <a:latin typeface="Times New Roman"/>
                <a:cs typeface="Times New Roman"/>
              </a:rPr>
              <a:t>Rubbing together two metal blocks immersed in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water</a:t>
            </a:r>
            <a:endParaRPr sz="1000">
              <a:latin typeface="Times New Roman"/>
              <a:cs typeface="Times New Roman"/>
            </a:endParaRPr>
          </a:p>
          <a:p>
            <a:pPr>
              <a:lnSpc>
                <a:spcPct val="100000"/>
              </a:lnSpc>
              <a:spcBef>
                <a:spcPts val="40"/>
              </a:spcBef>
            </a:pPr>
            <a:endParaRPr sz="1050">
              <a:latin typeface="Times New Roman"/>
              <a:cs typeface="Times New Roman"/>
            </a:endParaRPr>
          </a:p>
          <a:p>
            <a:pPr algn="just" marL="13970" marR="5080">
              <a:lnSpc>
                <a:spcPct val="100000"/>
              </a:lnSpc>
            </a:pPr>
            <a:r>
              <a:rPr dirty="0" sz="1000" spc="-5">
                <a:solidFill>
                  <a:srgbClr val="010202"/>
                </a:solidFill>
                <a:latin typeface="Times New Roman"/>
                <a:cs typeface="Times New Roman"/>
              </a:rPr>
              <a:t>This proportionality gave rise to the notion of </a:t>
            </a:r>
            <a:r>
              <a:rPr dirty="0" sz="1000">
                <a:solidFill>
                  <a:srgbClr val="010202"/>
                </a:solidFill>
                <a:latin typeface="Times New Roman"/>
                <a:cs typeface="Times New Roman"/>
              </a:rPr>
              <a:t>a </a:t>
            </a:r>
            <a:r>
              <a:rPr dirty="0" sz="1000" i="1">
                <a:solidFill>
                  <a:srgbClr val="010202"/>
                </a:solidFill>
                <a:latin typeface="Times New Roman"/>
                <a:cs typeface="Times New Roman"/>
              </a:rPr>
              <a:t>mechanical equivalent of heat, </a:t>
            </a:r>
            <a:r>
              <a:rPr dirty="0" sz="1000">
                <a:solidFill>
                  <a:srgbClr val="010202"/>
                </a:solidFill>
                <a:latin typeface="Times New Roman"/>
                <a:cs typeface="Times New Roman"/>
              </a:rPr>
              <a:t>and for  </a:t>
            </a:r>
            <a:r>
              <a:rPr dirty="0" sz="1000" spc="-5">
                <a:solidFill>
                  <a:srgbClr val="010202"/>
                </a:solidFill>
                <a:latin typeface="Times New Roman"/>
                <a:cs typeface="Times New Roman"/>
              </a:rPr>
              <a:t>the purpose of defining this figure it was necessary to define </a:t>
            </a:r>
            <a:r>
              <a:rPr dirty="0" sz="1000">
                <a:solidFill>
                  <a:srgbClr val="010202"/>
                </a:solidFill>
                <a:latin typeface="Times New Roman"/>
                <a:cs typeface="Times New Roman"/>
              </a:rPr>
              <a:t>a </a:t>
            </a:r>
            <a:r>
              <a:rPr dirty="0" sz="1000" spc="-5">
                <a:solidFill>
                  <a:srgbClr val="010202"/>
                </a:solidFill>
                <a:latin typeface="Times New Roman"/>
                <a:cs typeface="Times New Roman"/>
              </a:rPr>
              <a:t>unit of heat. This unit is  </a:t>
            </a:r>
            <a:r>
              <a:rPr dirty="0" sz="1000">
                <a:solidFill>
                  <a:srgbClr val="010202"/>
                </a:solidFill>
                <a:latin typeface="Times New Roman"/>
                <a:cs typeface="Times New Roman"/>
              </a:rPr>
              <a:t>the </a:t>
            </a:r>
            <a:r>
              <a:rPr dirty="0" sz="1000" i="1">
                <a:solidFill>
                  <a:srgbClr val="010202"/>
                </a:solidFill>
                <a:latin typeface="Times New Roman"/>
                <a:cs typeface="Times New Roman"/>
              </a:rPr>
              <a:t>calorie </a:t>
            </a:r>
            <a:r>
              <a:rPr dirty="0" sz="1000" spc="-5">
                <a:solidFill>
                  <a:srgbClr val="010202"/>
                </a:solidFill>
                <a:latin typeface="Times New Roman"/>
                <a:cs typeface="Times New Roman"/>
              </a:rPr>
              <a:t>(or 15° calorie), which is the quantity of heat required to increase the  temperature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gram of water from 14.5°C to 15.5°C. On the basis of this definition  </a:t>
            </a:r>
            <a:r>
              <a:rPr dirty="0" sz="1000" spc="-20">
                <a:solidFill>
                  <a:srgbClr val="010202"/>
                </a:solidFill>
                <a:latin typeface="Times New Roman"/>
                <a:cs typeface="Times New Roman"/>
              </a:rPr>
              <a:t>Joule </a:t>
            </a:r>
            <a:r>
              <a:rPr dirty="0" sz="1000" spc="-25">
                <a:solidFill>
                  <a:srgbClr val="010202"/>
                </a:solidFill>
                <a:latin typeface="Times New Roman"/>
                <a:cs typeface="Times New Roman"/>
              </a:rPr>
              <a:t>determined </a:t>
            </a:r>
            <a:r>
              <a:rPr dirty="0" sz="1000" spc="-20">
                <a:solidFill>
                  <a:srgbClr val="010202"/>
                </a:solidFill>
                <a:latin typeface="Times New Roman"/>
                <a:cs typeface="Times New Roman"/>
              </a:rPr>
              <a:t>the value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mechanical equivalent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heat </a:t>
            </a:r>
            <a:r>
              <a:rPr dirty="0" sz="1000" spc="-15">
                <a:solidFill>
                  <a:srgbClr val="010202"/>
                </a:solidFill>
                <a:latin typeface="Times New Roman"/>
                <a:cs typeface="Times New Roman"/>
              </a:rPr>
              <a:t>to be </a:t>
            </a:r>
            <a:r>
              <a:rPr dirty="0" sz="1000" spc="-20">
                <a:solidFill>
                  <a:srgbClr val="010202"/>
                </a:solidFill>
                <a:latin typeface="Times New Roman"/>
                <a:cs typeface="Times New Roman"/>
              </a:rPr>
              <a:t>0.241 </a:t>
            </a:r>
            <a:r>
              <a:rPr dirty="0" sz="1000" spc="-25">
                <a:solidFill>
                  <a:srgbClr val="010202"/>
                </a:solidFill>
                <a:latin typeface="Times New Roman"/>
                <a:cs typeface="Times New Roman"/>
              </a:rPr>
              <a:t>calories </a:t>
            </a:r>
            <a:r>
              <a:rPr dirty="0" sz="1000" spc="-20">
                <a:solidFill>
                  <a:srgbClr val="010202"/>
                </a:solidFill>
                <a:latin typeface="Times New Roman"/>
                <a:cs typeface="Times New Roman"/>
              </a:rPr>
              <a:t>per </a:t>
            </a:r>
            <a:r>
              <a:rPr dirty="0" sz="1000" spc="-25">
                <a:solidFill>
                  <a:srgbClr val="010202"/>
                </a:solidFill>
                <a:latin typeface="Times New Roman"/>
                <a:cs typeface="Times New Roman"/>
              </a:rPr>
              <a:t>joule.  </a:t>
            </a:r>
            <a:r>
              <a:rPr dirty="0" sz="1000" spc="-5">
                <a:solidFill>
                  <a:srgbClr val="010202"/>
                </a:solidFill>
                <a:latin typeface="Times New Roman"/>
                <a:cs typeface="Times New Roman"/>
              </a:rPr>
              <a:t>The presently accepted value is 0.2389 calories (15° calories) per joule. Rounding this</a:t>
            </a:r>
            <a:r>
              <a:rPr dirty="0" sz="1000" spc="220">
                <a:solidFill>
                  <a:srgbClr val="010202"/>
                </a:solidFill>
                <a:latin typeface="Times New Roman"/>
                <a:cs typeface="Times New Roman"/>
              </a:rPr>
              <a:t> </a:t>
            </a:r>
            <a:r>
              <a:rPr dirty="0" sz="1000" spc="-5">
                <a:solidFill>
                  <a:srgbClr val="010202"/>
                </a:solidFill>
                <a:latin typeface="Times New Roman"/>
                <a:cs typeface="Times New Roman"/>
              </a:rPr>
              <a:t>to</a:t>
            </a:r>
            <a:endParaRPr sz="1000">
              <a:latin typeface="Times New Roman"/>
              <a:cs typeface="Times New Roman"/>
            </a:endParaRPr>
          </a:p>
          <a:p>
            <a:pPr algn="just" marL="13970" marR="5080">
              <a:lnSpc>
                <a:spcPct val="100000"/>
              </a:lnSpc>
            </a:pPr>
            <a:r>
              <a:rPr dirty="0" sz="1000" spc="-20">
                <a:solidFill>
                  <a:srgbClr val="010202"/>
                </a:solidFill>
                <a:latin typeface="Times New Roman"/>
                <a:cs typeface="Times New Roman"/>
              </a:rPr>
              <a:t>0.239 </a:t>
            </a:r>
            <a:r>
              <a:rPr dirty="0" sz="1000" spc="-25">
                <a:solidFill>
                  <a:srgbClr val="010202"/>
                </a:solidFill>
                <a:latin typeface="Times New Roman"/>
                <a:cs typeface="Times New Roman"/>
              </a:rPr>
              <a:t>calories </a:t>
            </a:r>
            <a:r>
              <a:rPr dirty="0" sz="1000" spc="-20">
                <a:solidFill>
                  <a:srgbClr val="010202"/>
                </a:solidFill>
                <a:latin typeface="Times New Roman"/>
                <a:cs typeface="Times New Roman"/>
              </a:rPr>
              <a:t>per joule </a:t>
            </a:r>
            <a:r>
              <a:rPr dirty="0" sz="1000" spc="-25">
                <a:solidFill>
                  <a:srgbClr val="010202"/>
                </a:solidFill>
                <a:latin typeface="Times New Roman"/>
                <a:cs typeface="Times New Roman"/>
              </a:rPr>
              <a:t>defines </a:t>
            </a:r>
            <a:r>
              <a:rPr dirty="0" sz="1000" spc="-20">
                <a:solidFill>
                  <a:srgbClr val="010202"/>
                </a:solidFill>
                <a:latin typeface="Times New Roman"/>
                <a:cs typeface="Times New Roman"/>
              </a:rPr>
              <a:t>the </a:t>
            </a:r>
            <a:r>
              <a:rPr dirty="0" sz="1000" spc="-25" i="1">
                <a:solidFill>
                  <a:srgbClr val="010202"/>
                </a:solidFill>
                <a:latin typeface="Times New Roman"/>
                <a:cs typeface="Times New Roman"/>
              </a:rPr>
              <a:t>thermochemical calorie, </a:t>
            </a:r>
            <a:r>
              <a:rPr dirty="0" sz="1000" spc="-25">
                <a:solidFill>
                  <a:srgbClr val="010202"/>
                </a:solidFill>
                <a:latin typeface="Times New Roman"/>
                <a:cs typeface="Times New Roman"/>
              </a:rPr>
              <a:t>which, </a:t>
            </a:r>
            <a:r>
              <a:rPr dirty="0" sz="1000" spc="-20">
                <a:solidFill>
                  <a:srgbClr val="010202"/>
                </a:solidFill>
                <a:latin typeface="Times New Roman"/>
                <a:cs typeface="Times New Roman"/>
              </a:rPr>
              <a:t>until the </a:t>
            </a:r>
            <a:r>
              <a:rPr dirty="0" sz="1000" spc="-25">
                <a:solidFill>
                  <a:srgbClr val="010202"/>
                </a:solidFill>
                <a:latin typeface="Times New Roman"/>
                <a:cs typeface="Times New Roman"/>
              </a:rPr>
              <a:t>introduction  </a:t>
            </a:r>
            <a:r>
              <a:rPr dirty="0" sz="1000" spc="-10">
                <a:solidFill>
                  <a:srgbClr val="010202"/>
                </a:solidFill>
                <a:latin typeface="Times New Roman"/>
                <a:cs typeface="Times New Roman"/>
              </a:rPr>
              <a:t>in </a:t>
            </a:r>
            <a:r>
              <a:rPr dirty="0" sz="1000" spc="-15">
                <a:solidFill>
                  <a:srgbClr val="010202"/>
                </a:solidFill>
                <a:latin typeface="Times New Roman"/>
                <a:cs typeface="Times New Roman"/>
              </a:rPr>
              <a:t>1960 </a:t>
            </a:r>
            <a:r>
              <a:rPr dirty="0" sz="1000" spc="-10">
                <a:solidFill>
                  <a:srgbClr val="010202"/>
                </a:solidFill>
                <a:latin typeface="Times New Roman"/>
                <a:cs typeface="Times New Roman"/>
              </a:rPr>
              <a:t>of </a:t>
            </a:r>
            <a:r>
              <a:rPr dirty="0" sz="1000" spc="-15">
                <a:solidFill>
                  <a:srgbClr val="010202"/>
                </a:solidFill>
                <a:latin typeface="Times New Roman"/>
                <a:cs typeface="Times New Roman"/>
              </a:rPr>
              <a:t>S.I. units, was </a:t>
            </a:r>
            <a:r>
              <a:rPr dirty="0" sz="1000" spc="-10">
                <a:solidFill>
                  <a:srgbClr val="010202"/>
                </a:solidFill>
                <a:latin typeface="Times New Roman"/>
                <a:cs typeface="Times New Roman"/>
              </a:rPr>
              <a:t>the </a:t>
            </a:r>
            <a:r>
              <a:rPr dirty="0" sz="1000" spc="-15">
                <a:solidFill>
                  <a:srgbClr val="010202"/>
                </a:solidFill>
                <a:latin typeface="Times New Roman"/>
                <a:cs typeface="Times New Roman"/>
              </a:rPr>
              <a:t>traditional </a:t>
            </a:r>
            <a:r>
              <a:rPr dirty="0" sz="1000" spc="-20">
                <a:solidFill>
                  <a:srgbClr val="010202"/>
                </a:solidFill>
                <a:latin typeface="Times New Roman"/>
                <a:cs typeface="Times New Roman"/>
              </a:rPr>
              <a:t>energy </a:t>
            </a:r>
            <a:r>
              <a:rPr dirty="0" sz="1000" spc="-15">
                <a:solidFill>
                  <a:srgbClr val="010202"/>
                </a:solidFill>
                <a:latin typeface="Times New Roman"/>
                <a:cs typeface="Times New Roman"/>
              </a:rPr>
              <a:t>unit used </a:t>
            </a:r>
            <a:r>
              <a:rPr dirty="0" sz="1000" spc="-10">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spc="-20">
                <a:solidFill>
                  <a:srgbClr val="010202"/>
                </a:solidFill>
                <a:latin typeface="Times New Roman"/>
                <a:cs typeface="Times New Roman"/>
              </a:rPr>
              <a:t>thermochemistry.</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0"/>
              </a:spcBef>
            </a:pPr>
            <a:endParaRPr sz="950">
              <a:latin typeface="Times New Roman"/>
              <a:cs typeface="Times New Roman"/>
            </a:endParaRPr>
          </a:p>
          <a:p>
            <a:pPr marL="1663700" marR="807720" indent="-842644">
              <a:lnSpc>
                <a:spcPct val="103499"/>
              </a:lnSpc>
            </a:pPr>
            <a:r>
              <a:rPr dirty="0" sz="1000" b="1">
                <a:solidFill>
                  <a:srgbClr val="010202"/>
                </a:solidFill>
                <a:latin typeface="Times New Roman"/>
                <a:cs typeface="Times New Roman"/>
              </a:rPr>
              <a:t>2.3 </a:t>
            </a:r>
            <a:r>
              <a:rPr dirty="0" sz="1000" spc="-5" b="1">
                <a:solidFill>
                  <a:srgbClr val="010202"/>
                </a:solidFill>
                <a:latin typeface="Times New Roman"/>
                <a:cs typeface="Times New Roman"/>
              </a:rPr>
              <a:t>INTERNAL </a:t>
            </a:r>
            <a:r>
              <a:rPr dirty="0" sz="1000" b="1">
                <a:solidFill>
                  <a:srgbClr val="010202"/>
                </a:solidFill>
                <a:latin typeface="Times New Roman"/>
                <a:cs typeface="Times New Roman"/>
              </a:rPr>
              <a:t>ENERGY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 </a:t>
            </a:r>
            <a:r>
              <a:rPr dirty="0" sz="1000" spc="-5" b="1">
                <a:solidFill>
                  <a:srgbClr val="010202"/>
                </a:solidFill>
                <a:latin typeface="Times New Roman"/>
                <a:cs typeface="Times New Roman"/>
              </a:rPr>
              <a:t>FIRST </a:t>
            </a:r>
            <a:r>
              <a:rPr dirty="0" sz="1000" spc="-40" b="1">
                <a:solidFill>
                  <a:srgbClr val="010202"/>
                </a:solidFill>
                <a:latin typeface="Times New Roman"/>
                <a:cs typeface="Times New Roman"/>
              </a:rPr>
              <a:t>LAW</a:t>
            </a:r>
            <a:r>
              <a:rPr dirty="0" sz="1000" spc="-135" b="1">
                <a:solidFill>
                  <a:srgbClr val="010202"/>
                </a:solidFill>
                <a:latin typeface="Times New Roman"/>
                <a:cs typeface="Times New Roman"/>
              </a:rPr>
              <a:t> </a:t>
            </a:r>
            <a:r>
              <a:rPr dirty="0" sz="1000" b="1">
                <a:solidFill>
                  <a:srgbClr val="010202"/>
                </a:solidFill>
                <a:latin typeface="Times New Roman"/>
                <a:cs typeface="Times New Roman"/>
              </a:rPr>
              <a:t>OF  </a:t>
            </a:r>
            <a:r>
              <a:rPr dirty="0" sz="1000" spc="-5" b="1">
                <a:solidFill>
                  <a:srgbClr val="010202"/>
                </a:solidFill>
                <a:latin typeface="Times New Roman"/>
                <a:cs typeface="Times New Roman"/>
              </a:rPr>
              <a:t>THERMODYNAMICS</a:t>
            </a:r>
            <a:endParaRPr sz="1000">
              <a:latin typeface="Times New Roman"/>
              <a:cs typeface="Times New Roman"/>
            </a:endParaRPr>
          </a:p>
          <a:p>
            <a:pPr>
              <a:lnSpc>
                <a:spcPct val="100000"/>
              </a:lnSpc>
              <a:spcBef>
                <a:spcPts val="35"/>
              </a:spcBef>
            </a:pPr>
            <a:endParaRPr sz="1050">
              <a:latin typeface="Times New Roman"/>
              <a:cs typeface="Times New Roman"/>
            </a:endParaRPr>
          </a:p>
          <a:p>
            <a:pPr algn="just" marL="13970" marR="5080">
              <a:lnSpc>
                <a:spcPct val="100000"/>
              </a:lnSpc>
            </a:pPr>
            <a:r>
              <a:rPr dirty="0" sz="1000" spc="-15">
                <a:solidFill>
                  <a:srgbClr val="010202"/>
                </a:solidFill>
                <a:latin typeface="Times New Roman"/>
                <a:cs typeface="Times New Roman"/>
              </a:rPr>
              <a:t>Joule’s </a:t>
            </a:r>
            <a:r>
              <a:rPr dirty="0" sz="1000" spc="-5">
                <a:solidFill>
                  <a:srgbClr val="010202"/>
                </a:solidFill>
                <a:latin typeface="Times New Roman"/>
                <a:cs typeface="Times New Roman"/>
              </a:rPr>
              <a:t>experiments resulted in the statement that “the change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body inside an  </a:t>
            </a:r>
            <a:r>
              <a:rPr dirty="0" sz="1000">
                <a:solidFill>
                  <a:srgbClr val="010202"/>
                </a:solidFill>
                <a:latin typeface="Times New Roman"/>
                <a:cs typeface="Times New Roman"/>
              </a:rPr>
              <a:t>adiabatic enclosure from a given initial state to a given final state involves the</a:t>
            </a:r>
            <a:r>
              <a:rPr dirty="0" sz="1000" spc="155">
                <a:solidFill>
                  <a:srgbClr val="010202"/>
                </a:solidFill>
                <a:latin typeface="Times New Roman"/>
                <a:cs typeface="Times New Roman"/>
              </a:rPr>
              <a:t> </a:t>
            </a:r>
            <a:r>
              <a:rPr dirty="0" sz="1000">
                <a:solidFill>
                  <a:srgbClr val="010202"/>
                </a:solidFill>
                <a:latin typeface="Times New Roman"/>
                <a:cs typeface="Times New Roman"/>
              </a:rPr>
              <a:t>same</a:t>
            </a:r>
            <a:endParaRPr sz="1000">
              <a:latin typeface="Times New Roman"/>
              <a:cs typeface="Times New Roman"/>
            </a:endParaRPr>
          </a:p>
        </p:txBody>
      </p:sp>
      <p:sp>
        <p:nvSpPr>
          <p:cNvPr id="3" name="object 3"/>
          <p:cNvSpPr txBox="1"/>
          <p:nvPr/>
        </p:nvSpPr>
        <p:spPr>
          <a:xfrm>
            <a:off x="459671" y="6983183"/>
            <a:ext cx="4573905" cy="861060"/>
          </a:xfrm>
          <a:prstGeom prst="rect">
            <a:avLst/>
          </a:prstGeom>
        </p:spPr>
        <p:txBody>
          <a:bodyPr wrap="square" lIns="0" tIns="10160" rIns="0" bIns="0" rtlCol="0" vert="horz">
            <a:spAutoFit/>
          </a:bodyPr>
          <a:lstStyle/>
          <a:p>
            <a:pPr algn="just" marL="12700" marR="5080">
              <a:lnSpc>
                <a:spcPct val="101800"/>
              </a:lnSpc>
              <a:spcBef>
                <a:spcPts val="80"/>
              </a:spcBef>
            </a:pPr>
            <a:r>
              <a:rPr dirty="0" sz="900" spc="-5">
                <a:solidFill>
                  <a:srgbClr val="010202"/>
                </a:solidFill>
                <a:latin typeface="Times New Roman"/>
                <a:cs typeface="Times New Roman"/>
              </a:rPr>
              <a:t>*An </a:t>
            </a:r>
            <a:r>
              <a:rPr dirty="0" sz="900">
                <a:solidFill>
                  <a:srgbClr val="010202"/>
                </a:solidFill>
                <a:latin typeface="Times New Roman"/>
                <a:cs typeface="Times New Roman"/>
              </a:rPr>
              <a:t>adiabatic vessel is one which is constructed in such a way as to prohibit, or at least minimize,  the passage of heat through its walls. The most familiar example of an adiabatic vessel is the  Dewar flask (known more popularly as a thermos flask). Heat transmission by conduction into or  out of this vessel is minimized by using double glass walls separated by an evacuated space, and a  rubber or cork </a:t>
            </a:r>
            <a:r>
              <a:rPr dirty="0" sz="900" spc="-5">
                <a:solidFill>
                  <a:srgbClr val="010202"/>
                </a:solidFill>
                <a:latin typeface="Times New Roman"/>
                <a:cs typeface="Times New Roman"/>
              </a:rPr>
              <a:t>stopper, </a:t>
            </a:r>
            <a:r>
              <a:rPr dirty="0" sz="900">
                <a:solidFill>
                  <a:srgbClr val="010202"/>
                </a:solidFill>
                <a:latin typeface="Times New Roman"/>
                <a:cs typeface="Times New Roman"/>
              </a:rPr>
              <a:t>and heat transmission by radiation is minimized by using highly polished  mirror</a:t>
            </a:r>
            <a:r>
              <a:rPr dirty="0" sz="900" spc="-5">
                <a:solidFill>
                  <a:srgbClr val="010202"/>
                </a:solidFill>
                <a:latin typeface="Times New Roman"/>
                <a:cs typeface="Times New Roman"/>
              </a:rPr>
              <a:t> </a:t>
            </a:r>
            <a:r>
              <a:rPr dirty="0" sz="900">
                <a:solidFill>
                  <a:srgbClr val="010202"/>
                </a:solidFill>
                <a:latin typeface="Times New Roman"/>
                <a:cs typeface="Times New Roman"/>
              </a:rPr>
              <a:t>surfaces.</a:t>
            </a:r>
            <a:endParaRPr sz="9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117600" y="713105"/>
            <a:ext cx="2819400" cy="15240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1058544"/>
            <a:ext cx="4598035" cy="482600"/>
          </a:xfrm>
          <a:prstGeom prst="rect">
            <a:avLst/>
          </a:prstGeom>
        </p:spPr>
        <p:txBody>
          <a:bodyPr wrap="square" lIns="0" tIns="12700" rIns="0" bIns="0" rtlCol="0" vert="horz">
            <a:spAutoFit/>
          </a:bodyPr>
          <a:lstStyle/>
          <a:p>
            <a:pPr algn="just" marL="12700" marR="5080" indent="-635">
              <a:lnSpc>
                <a:spcPct val="100000"/>
              </a:lnSpc>
              <a:spcBef>
                <a:spcPts val="100"/>
              </a:spcBef>
            </a:pPr>
            <a:r>
              <a:rPr dirty="0" sz="1000" i="1">
                <a:solidFill>
                  <a:srgbClr val="010202"/>
                </a:solidFill>
                <a:latin typeface="Times New Roman"/>
                <a:cs typeface="Times New Roman"/>
              </a:rPr>
              <a:t>(ii) A constant-volume process followed by an isothermal process </a:t>
            </a:r>
            <a:r>
              <a:rPr dirty="0" sz="1000">
                <a:solidFill>
                  <a:srgbClr val="010202"/>
                </a:solidFill>
                <a:latin typeface="Times New Roman"/>
                <a:cs typeface="Times New Roman"/>
              </a:rPr>
              <a:t>(the path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d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that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 change from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d, </a:t>
            </a:r>
            <a:r>
              <a:rPr dirty="0" sz="1000" spc="-5">
                <a:solidFill>
                  <a:srgbClr val="010202"/>
                </a:solidFill>
                <a:latin typeface="Times New Roman"/>
                <a:cs typeface="Times New Roman"/>
              </a:rPr>
              <a:t>followed by an isothermal change from </a:t>
            </a:r>
            <a:r>
              <a:rPr dirty="0" sz="1000" i="1">
                <a:solidFill>
                  <a:srgbClr val="010202"/>
                </a:solidFill>
                <a:latin typeface="Times New Roman"/>
                <a:cs typeface="Times New Roman"/>
              </a:rPr>
              <a:t>d  </a:t>
            </a:r>
            <a:r>
              <a:rPr dirty="0" sz="1000">
                <a:solidFill>
                  <a:srgbClr val="010202"/>
                </a:solidFill>
                <a:latin typeface="Times New Roman"/>
                <a:cs typeface="Times New Roman"/>
              </a:rPr>
              <a:t>to</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a:t>
            </a:r>
            <a:endParaRPr sz="1000">
              <a:latin typeface="Times New Roman"/>
              <a:cs typeface="Times New Roman"/>
            </a:endParaRPr>
          </a:p>
        </p:txBody>
      </p:sp>
      <p:sp>
        <p:nvSpPr>
          <p:cNvPr id="4" name="object 4"/>
          <p:cNvSpPr/>
          <p:nvPr/>
        </p:nvSpPr>
        <p:spPr>
          <a:xfrm>
            <a:off x="631825" y="1706245"/>
            <a:ext cx="3800475" cy="99060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245" y="2889884"/>
            <a:ext cx="459803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i="1">
                <a:solidFill>
                  <a:srgbClr val="010202"/>
                </a:solidFill>
                <a:latin typeface="Times New Roman"/>
                <a:cs typeface="Times New Roman"/>
              </a:rPr>
              <a:t>(iii) An isothermal process followed by a constant-pressure process </a:t>
            </a:r>
            <a:r>
              <a:rPr dirty="0" sz="1000">
                <a:solidFill>
                  <a:srgbClr val="010202"/>
                </a:solidFill>
                <a:latin typeface="Times New Roman"/>
                <a:cs typeface="Times New Roman"/>
              </a:rPr>
              <a:t>(the path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that is, an isothermal change from </a:t>
            </a:r>
            <a:r>
              <a:rPr dirty="0" sz="1000" i="1">
                <a:solidFill>
                  <a:srgbClr val="010202"/>
                </a:solidFill>
                <a:latin typeface="Times New Roman"/>
                <a:cs typeface="Times New Roman"/>
              </a:rPr>
              <a:t>a </a:t>
            </a:r>
            <a:r>
              <a:rPr dirty="0" sz="1000">
                <a:solidFill>
                  <a:srgbClr val="010202"/>
                </a:solidFill>
                <a:latin typeface="Times New Roman"/>
                <a:cs typeface="Times New Roman"/>
              </a:rPr>
              <a:t>to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followed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 change from </a:t>
            </a:r>
            <a:r>
              <a:rPr dirty="0" sz="1000" i="1">
                <a:solidFill>
                  <a:srgbClr val="010202"/>
                </a:solidFill>
                <a:latin typeface="Times New Roman"/>
                <a:cs typeface="Times New Roman"/>
              </a:rPr>
              <a:t>b  </a:t>
            </a:r>
            <a:r>
              <a:rPr dirty="0" sz="1000">
                <a:solidFill>
                  <a:srgbClr val="010202"/>
                </a:solidFill>
                <a:latin typeface="Times New Roman"/>
                <a:cs typeface="Times New Roman"/>
              </a:rPr>
              <a:t>to</a:t>
            </a:r>
            <a:r>
              <a:rPr dirty="0" sz="1000" spc="-5">
                <a:solidFill>
                  <a:srgbClr val="010202"/>
                </a:solidFill>
                <a:latin typeface="Times New Roman"/>
                <a:cs typeface="Times New Roman"/>
              </a:rPr>
              <a:t> </a:t>
            </a:r>
            <a:r>
              <a:rPr dirty="0" sz="1000" spc="-5" i="1">
                <a:solidFill>
                  <a:srgbClr val="010202"/>
                </a:solidFill>
                <a:latin typeface="Times New Roman"/>
                <a:cs typeface="Times New Roman"/>
              </a:rPr>
              <a:t>c</a:t>
            </a:r>
            <a:r>
              <a:rPr dirty="0" sz="1000" spc="-5">
                <a:solidFill>
                  <a:srgbClr val="010202"/>
                </a:solidFill>
                <a:latin typeface="Times New Roman"/>
                <a:cs typeface="Times New Roman"/>
              </a:rPr>
              <a:t>).</a:t>
            </a:r>
            <a:endParaRPr sz="1000">
              <a:latin typeface="Times New Roman"/>
              <a:cs typeface="Times New Roman"/>
            </a:endParaRPr>
          </a:p>
        </p:txBody>
      </p:sp>
      <p:sp>
        <p:nvSpPr>
          <p:cNvPr id="6" name="object 6"/>
          <p:cNvSpPr/>
          <p:nvPr/>
        </p:nvSpPr>
        <p:spPr>
          <a:xfrm>
            <a:off x="917575" y="3547109"/>
            <a:ext cx="3219450" cy="7429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19100" y="4483100"/>
            <a:ext cx="4215765" cy="177800"/>
          </a:xfrm>
          <a:prstGeom prst="rect">
            <a:avLst/>
          </a:prstGeom>
        </p:spPr>
        <p:txBody>
          <a:bodyPr wrap="square" lIns="0" tIns="12700" rIns="0" bIns="0" rtlCol="0" vert="horz">
            <a:spAutoFit/>
          </a:bodyPr>
          <a:lstStyle/>
          <a:p>
            <a:pPr marL="38100">
              <a:lnSpc>
                <a:spcPct val="100000"/>
              </a:lnSpc>
              <a:spcBef>
                <a:spcPts val="100"/>
              </a:spcBef>
            </a:pPr>
            <a:r>
              <a:rPr dirty="0" sz="1000" spc="-5">
                <a:solidFill>
                  <a:srgbClr val="010202"/>
                </a:solidFill>
                <a:latin typeface="Times New Roman"/>
                <a:cs typeface="Times New Roman"/>
              </a:rPr>
              <a:t>As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=1.5 </a:t>
            </a:r>
            <a:r>
              <a:rPr dirty="0" sz="1000" i="1">
                <a:solidFill>
                  <a:srgbClr val="010202"/>
                </a:solidFill>
                <a:latin typeface="Times New Roman"/>
                <a:cs typeface="Times New Roman"/>
              </a:rPr>
              <a:t>R </a:t>
            </a:r>
            <a:r>
              <a:rPr dirty="0" sz="1000">
                <a:solidFill>
                  <a:srgbClr val="010202"/>
                </a:solidFill>
                <a:latin typeface="Times New Roman"/>
                <a:cs typeface="Times New Roman"/>
              </a:rPr>
              <a:t>and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a:solidFill>
                  <a:srgbClr val="010202"/>
                </a:solidFill>
                <a:latin typeface="Times New Roman"/>
                <a:cs typeface="Times New Roman"/>
              </a:rPr>
              <a:t>=</a:t>
            </a:r>
            <a:r>
              <a:rPr dirty="0" sz="1000" i="1">
                <a:solidFill>
                  <a:srgbClr val="010202"/>
                </a:solidFill>
                <a:latin typeface="Times New Roman"/>
                <a:cs typeface="Times New Roman"/>
              </a:rPr>
              <a:t>R, </a:t>
            </a:r>
            <a:r>
              <a:rPr dirty="0" sz="1000">
                <a:solidFill>
                  <a:srgbClr val="010202"/>
                </a:solidFill>
                <a:latin typeface="Times New Roman"/>
                <a:cs typeface="Times New Roman"/>
              </a:rPr>
              <a:t>then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=2.5 </a:t>
            </a:r>
            <a:r>
              <a:rPr dirty="0" sz="1000" i="1">
                <a:solidFill>
                  <a:srgbClr val="010202"/>
                </a:solidFill>
                <a:latin typeface="Times New Roman"/>
                <a:cs typeface="Times New Roman"/>
              </a:rPr>
              <a:t>R; </a:t>
            </a:r>
            <a:r>
              <a:rPr dirty="0" sz="1000" spc="-5">
                <a:solidFill>
                  <a:srgbClr val="010202"/>
                </a:solidFill>
                <a:latin typeface="Times New Roman"/>
                <a:cs typeface="Times New Roman"/>
              </a:rPr>
              <a:t>and as </a:t>
            </a:r>
            <a:r>
              <a:rPr dirty="0" sz="1000">
                <a:solidFill>
                  <a:srgbClr val="010202"/>
                </a:solidFill>
                <a:latin typeface="Times New Roman"/>
                <a:cs typeface="Times New Roman"/>
              </a:rPr>
              <a:t>1 </a:t>
            </a:r>
            <a:r>
              <a:rPr dirty="0" sz="1000" spc="-5">
                <a:solidFill>
                  <a:srgbClr val="010202"/>
                </a:solidFill>
                <a:latin typeface="Times New Roman"/>
                <a:cs typeface="Times New Roman"/>
              </a:rPr>
              <a:t>liter atm equals 101.3</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joules,</a:t>
            </a:r>
            <a:endParaRPr sz="1000">
              <a:latin typeface="Times New Roman"/>
              <a:cs typeface="Times New Roman"/>
            </a:endParaRPr>
          </a:p>
        </p:txBody>
      </p:sp>
      <p:sp>
        <p:nvSpPr>
          <p:cNvPr id="8" name="object 8"/>
          <p:cNvSpPr/>
          <p:nvPr/>
        </p:nvSpPr>
        <p:spPr>
          <a:xfrm>
            <a:off x="1112837" y="4882667"/>
            <a:ext cx="2828925" cy="466725"/>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5551970"/>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0" name="object 10"/>
          <p:cNvSpPr/>
          <p:nvPr/>
        </p:nvSpPr>
        <p:spPr>
          <a:xfrm>
            <a:off x="1236662" y="5904395"/>
            <a:ext cx="2581275" cy="152400"/>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44500" y="6249822"/>
            <a:ext cx="4598035" cy="482600"/>
          </a:xfrm>
          <a:prstGeom prst="rect">
            <a:avLst/>
          </a:prstGeom>
        </p:spPr>
        <p:txBody>
          <a:bodyPr wrap="square" lIns="0" tIns="12700" rIns="0" bIns="0" rtlCol="0" vert="horz">
            <a:spAutoFit/>
          </a:bodyPr>
          <a:lstStyle/>
          <a:p>
            <a:pPr algn="just" marL="12700" marR="5080">
              <a:lnSpc>
                <a:spcPct val="100000"/>
              </a:lnSpc>
              <a:spcBef>
                <a:spcPts val="100"/>
              </a:spcBef>
            </a:pPr>
            <a:r>
              <a:rPr dirty="0" sz="1000" i="1">
                <a:solidFill>
                  <a:srgbClr val="010202"/>
                </a:solidFill>
                <a:latin typeface="Times New Roman"/>
                <a:cs typeface="Times New Roman"/>
              </a:rPr>
              <a:t>(iv)</a:t>
            </a:r>
            <a:r>
              <a:rPr dirty="0" sz="1000" spc="-35" i="1">
                <a:solidFill>
                  <a:srgbClr val="010202"/>
                </a:solidFill>
                <a:latin typeface="Times New Roman"/>
                <a:cs typeface="Times New Roman"/>
              </a:rPr>
              <a:t> </a:t>
            </a:r>
            <a:r>
              <a:rPr dirty="0" sz="1000" i="1">
                <a:solidFill>
                  <a:srgbClr val="010202"/>
                </a:solidFill>
                <a:latin typeface="Times New Roman"/>
                <a:cs typeface="Times New Roman"/>
              </a:rPr>
              <a:t>A</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constant-volume</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process</a:t>
            </a:r>
            <a:r>
              <a:rPr dirty="0" sz="1000" spc="-35" i="1">
                <a:solidFill>
                  <a:srgbClr val="010202"/>
                </a:solidFill>
                <a:latin typeface="Times New Roman"/>
                <a:cs typeface="Times New Roman"/>
              </a:rPr>
              <a:t> </a:t>
            </a:r>
            <a:r>
              <a:rPr dirty="0" sz="1000" i="1">
                <a:solidFill>
                  <a:srgbClr val="010202"/>
                </a:solidFill>
                <a:latin typeface="Times New Roman"/>
                <a:cs typeface="Times New Roman"/>
              </a:rPr>
              <a:t>followed</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by</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a</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constant-pressure</a:t>
            </a:r>
            <a:r>
              <a:rPr dirty="0" sz="1000" spc="-35" i="1">
                <a:solidFill>
                  <a:srgbClr val="010202"/>
                </a:solidFill>
                <a:latin typeface="Times New Roman"/>
                <a:cs typeface="Times New Roman"/>
              </a:rPr>
              <a:t> </a:t>
            </a:r>
            <a:r>
              <a:rPr dirty="0" sz="1000" i="1">
                <a:solidFill>
                  <a:srgbClr val="010202"/>
                </a:solidFill>
                <a:latin typeface="Times New Roman"/>
                <a:cs typeface="Times New Roman"/>
              </a:rPr>
              <a:t>process</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path</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35" i="1">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f</a:t>
            </a:r>
            <a:r>
              <a:rPr dirty="0" sz="1000" spc="-30" i="1">
                <a:solidFill>
                  <a:srgbClr val="010202"/>
                </a:solidFill>
                <a:latin typeface="Times New Roman"/>
                <a:cs typeface="Times New Roman"/>
              </a:rPr>
              <a:t>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c; </a:t>
            </a:r>
            <a:r>
              <a:rPr dirty="0" sz="1000" spc="-5">
                <a:solidFill>
                  <a:srgbClr val="010202"/>
                </a:solidFill>
                <a:latin typeface="Times New Roman"/>
                <a:cs typeface="Times New Roman"/>
              </a:rPr>
              <a:t>that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constant-volume change from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 </a:t>
            </a:r>
            <a:r>
              <a:rPr dirty="0" sz="1000" i="1">
                <a:solidFill>
                  <a:srgbClr val="010202"/>
                </a:solidFill>
                <a:latin typeface="Times New Roman"/>
                <a:cs typeface="Times New Roman"/>
              </a:rPr>
              <a:t>f, </a:t>
            </a:r>
            <a:r>
              <a:rPr dirty="0" sz="1000" spc="-5">
                <a:solidFill>
                  <a:srgbClr val="010202"/>
                </a:solidFill>
                <a:latin typeface="Times New Roman"/>
                <a:cs typeface="Times New Roman"/>
              </a:rPr>
              <a:t>followed by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 change  from </a:t>
            </a:r>
            <a:r>
              <a:rPr dirty="0" sz="1000" i="1">
                <a:solidFill>
                  <a:srgbClr val="010202"/>
                </a:solidFill>
                <a:latin typeface="Times New Roman"/>
                <a:cs typeface="Times New Roman"/>
              </a:rPr>
              <a:t>f </a:t>
            </a:r>
            <a:r>
              <a:rPr dirty="0" sz="1000" spc="-5">
                <a:solidFill>
                  <a:srgbClr val="010202"/>
                </a:solidFill>
                <a:latin typeface="Times New Roman"/>
                <a:cs typeface="Times New Roman"/>
              </a:rPr>
              <a:t>to</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c</a:t>
            </a:r>
            <a:r>
              <a:rPr dirty="0" sz="1000">
                <a:solidFill>
                  <a:srgbClr val="010202"/>
                </a:solidFill>
                <a:latin typeface="Times New Roman"/>
                <a:cs typeface="Times New Roman"/>
              </a:rPr>
              <a:t>).</a:t>
            </a:r>
            <a:endParaRPr sz="1000">
              <a:latin typeface="Times New Roman"/>
              <a:cs typeface="Times New Roman"/>
            </a:endParaRPr>
          </a:p>
        </p:txBody>
      </p:sp>
      <p:sp>
        <p:nvSpPr>
          <p:cNvPr id="12" name="object 12"/>
          <p:cNvSpPr/>
          <p:nvPr/>
        </p:nvSpPr>
        <p:spPr>
          <a:xfrm>
            <a:off x="1355725" y="6907047"/>
            <a:ext cx="2343150" cy="571500"/>
          </a:xfrm>
          <a:prstGeom prst="rect">
            <a:avLst/>
          </a:prstGeom>
          <a:blipFill>
            <a:blip r:embed="rId7" cstate="print"/>
            <a:stretch>
              <a:fillRect/>
            </a:stretch>
          </a:blipFill>
        </p:spPr>
        <p:txBody>
          <a:bodyPr wrap="square" lIns="0" tIns="0" rIns="0" bIns="0" rtlCol="0"/>
          <a:lstStyle/>
          <a:p/>
        </p:txBody>
      </p:sp>
      <p:sp>
        <p:nvSpPr>
          <p:cNvPr id="13" name="object 13"/>
          <p:cNvSpPr txBox="1"/>
          <p:nvPr/>
        </p:nvSpPr>
        <p:spPr>
          <a:xfrm>
            <a:off x="444500" y="403099"/>
            <a:ext cx="2787015" cy="293370"/>
          </a:xfrm>
          <a:prstGeom prst="rect">
            <a:avLst/>
          </a:prstGeom>
        </p:spPr>
        <p:txBody>
          <a:bodyPr wrap="square" lIns="0" tIns="12700" rIns="0" bIns="0" rtlCol="0" vert="horz">
            <a:spAutoFit/>
          </a:bodyPr>
          <a:lstStyle/>
          <a:p>
            <a:pPr marL="12700">
              <a:lnSpc>
                <a:spcPts val="1055"/>
              </a:lnSpc>
              <a:spcBef>
                <a:spcPts val="100"/>
              </a:spcBef>
            </a:pPr>
            <a:r>
              <a:rPr dirty="0" sz="1000">
                <a:solidFill>
                  <a:srgbClr val="231F20"/>
                </a:solidFill>
                <a:latin typeface="Times New Roman"/>
                <a:cs typeface="Times New Roman"/>
              </a:rPr>
              <a:t>36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marL="23495">
              <a:lnSpc>
                <a:spcPts val="1055"/>
              </a:lnSpc>
            </a:pPr>
            <a:r>
              <a:rPr dirty="0" sz="1000">
                <a:solidFill>
                  <a:srgbClr val="010202"/>
                </a:solidFill>
                <a:latin typeface="Times New Roman"/>
                <a:cs typeface="Times New Roman"/>
              </a:rPr>
              <a:t>Thus</a:t>
            </a:r>
            <a:endParaRPr sz="10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14865" y="403097"/>
            <a:ext cx="202755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37</a:t>
            </a:r>
            <a:endParaRPr sz="1000">
              <a:latin typeface="Times New Roman"/>
              <a:cs typeface="Times New Roman"/>
            </a:endParaRPr>
          </a:p>
        </p:txBody>
      </p:sp>
      <p:sp>
        <p:nvSpPr>
          <p:cNvPr id="3" name="object 3"/>
          <p:cNvSpPr txBox="1"/>
          <p:nvPr/>
        </p:nvSpPr>
        <p:spPr>
          <a:xfrm>
            <a:off x="444500" y="665480"/>
            <a:ext cx="11823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the ideal gas</a:t>
            </a:r>
            <a:r>
              <a:rPr dirty="0" sz="1000" spc="-90">
                <a:solidFill>
                  <a:srgbClr val="010202"/>
                </a:solidFill>
                <a:latin typeface="Times New Roman"/>
                <a:cs typeface="Times New Roman"/>
              </a:rPr>
              <a:t> </a:t>
            </a:r>
            <a:r>
              <a:rPr dirty="0" sz="1000">
                <a:solidFill>
                  <a:srgbClr val="010202"/>
                </a:solidFill>
                <a:latin typeface="Times New Roman"/>
                <a:cs typeface="Times New Roman"/>
              </a:rPr>
              <a:t>law</a:t>
            </a:r>
            <a:endParaRPr sz="1000">
              <a:latin typeface="Times New Roman"/>
              <a:cs typeface="Times New Roman"/>
            </a:endParaRPr>
          </a:p>
        </p:txBody>
      </p:sp>
      <p:sp>
        <p:nvSpPr>
          <p:cNvPr id="4" name="object 4"/>
          <p:cNvSpPr/>
          <p:nvPr/>
        </p:nvSpPr>
        <p:spPr>
          <a:xfrm>
            <a:off x="1303337" y="1017905"/>
            <a:ext cx="2447925" cy="33337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1544319"/>
            <a:ext cx="265620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i.e., the state </a:t>
            </a:r>
            <a:r>
              <a:rPr dirty="0" sz="1000" i="1">
                <a:solidFill>
                  <a:srgbClr val="010202"/>
                </a:solidFill>
                <a:latin typeface="Times New Roman"/>
                <a:cs typeface="Times New Roman"/>
              </a:rPr>
              <a:t>f </a:t>
            </a:r>
            <a:r>
              <a:rPr dirty="0" sz="1000" spc="-5">
                <a:solidFill>
                  <a:srgbClr val="010202"/>
                </a:solidFill>
                <a:latin typeface="Times New Roman"/>
                <a:cs typeface="Times New Roman"/>
              </a:rPr>
              <a:t>lies on the 30 degrees isotherm.</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6" name="object 6"/>
          <p:cNvSpPr/>
          <p:nvPr/>
        </p:nvSpPr>
        <p:spPr>
          <a:xfrm>
            <a:off x="631825" y="1887220"/>
            <a:ext cx="3800475" cy="800100"/>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44500" y="2880359"/>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8" name="object 8"/>
          <p:cNvSpPr/>
          <p:nvPr/>
        </p:nvSpPr>
        <p:spPr>
          <a:xfrm>
            <a:off x="974725" y="3232785"/>
            <a:ext cx="3114675" cy="314325"/>
          </a:xfrm>
          <a:prstGeom prst="rect">
            <a:avLst/>
          </a:prstGeom>
          <a:blipFill>
            <a:blip r:embed="rId4" cstate="print"/>
            <a:stretch>
              <a:fillRect/>
            </a:stretch>
          </a:blipFill>
        </p:spPr>
        <p:txBody>
          <a:bodyPr wrap="square" lIns="0" tIns="0" rIns="0" bIns="0" rtlCol="0"/>
          <a:lstStyle/>
          <a:p/>
        </p:txBody>
      </p:sp>
      <p:sp>
        <p:nvSpPr>
          <p:cNvPr id="9" name="object 9"/>
          <p:cNvSpPr txBox="1"/>
          <p:nvPr/>
        </p:nvSpPr>
        <p:spPr>
          <a:xfrm>
            <a:off x="444373" y="3749675"/>
            <a:ext cx="4598035" cy="330200"/>
          </a:xfrm>
          <a:prstGeom prst="rect">
            <a:avLst/>
          </a:prstGeom>
        </p:spPr>
        <p:txBody>
          <a:bodyPr wrap="square" lIns="0" tIns="12700" rIns="0" bIns="0" rtlCol="0" vert="horz">
            <a:spAutoFit/>
          </a:bodyPr>
          <a:lstStyle/>
          <a:p>
            <a:pPr marL="12700" marR="5080">
              <a:lnSpc>
                <a:spcPct val="100000"/>
              </a:lnSpc>
              <a:spcBef>
                <a:spcPts val="100"/>
              </a:spcBef>
            </a:pPr>
            <a:r>
              <a:rPr dirty="0" sz="1000" i="1">
                <a:solidFill>
                  <a:srgbClr val="010202"/>
                </a:solidFill>
                <a:latin typeface="Times New Roman"/>
                <a:cs typeface="Times New Roman"/>
              </a:rPr>
              <a:t>(v)</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5" i="1">
                <a:solidFill>
                  <a:srgbClr val="010202"/>
                </a:solidFill>
                <a:latin typeface="Times New Roman"/>
                <a:cs typeface="Times New Roman"/>
              </a:rPr>
              <a:t> </a:t>
            </a:r>
            <a:r>
              <a:rPr dirty="0" sz="1000" i="1">
                <a:solidFill>
                  <a:srgbClr val="010202"/>
                </a:solidFill>
                <a:latin typeface="Times New Roman"/>
                <a:cs typeface="Times New Roman"/>
              </a:rPr>
              <a:t>constant-pressure</a:t>
            </a:r>
            <a:r>
              <a:rPr dirty="0" sz="1000" spc="-25" i="1">
                <a:solidFill>
                  <a:srgbClr val="010202"/>
                </a:solidFill>
                <a:latin typeface="Times New Roman"/>
                <a:cs typeface="Times New Roman"/>
              </a:rPr>
              <a:t> </a:t>
            </a:r>
            <a:r>
              <a:rPr dirty="0" sz="1000" i="1">
                <a:solidFill>
                  <a:srgbClr val="010202"/>
                </a:solidFill>
                <a:latin typeface="Times New Roman"/>
                <a:cs typeface="Times New Roman"/>
              </a:rPr>
              <a:t>process</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followed</a:t>
            </a:r>
            <a:r>
              <a:rPr dirty="0" sz="1000" spc="-25" i="1">
                <a:solidFill>
                  <a:srgbClr val="010202"/>
                </a:solidFill>
                <a:latin typeface="Times New Roman"/>
                <a:cs typeface="Times New Roman"/>
              </a:rPr>
              <a:t> </a:t>
            </a:r>
            <a:r>
              <a:rPr dirty="0" sz="1000" i="1">
                <a:solidFill>
                  <a:srgbClr val="010202"/>
                </a:solidFill>
                <a:latin typeface="Times New Roman"/>
                <a:cs typeface="Times New Roman"/>
              </a:rPr>
              <a:t>by</a:t>
            </a:r>
            <a:r>
              <a:rPr dirty="0" sz="1000" spc="-25" i="1">
                <a:solidFill>
                  <a:srgbClr val="010202"/>
                </a:solidFill>
                <a:latin typeface="Times New Roman"/>
                <a:cs typeface="Times New Roman"/>
              </a:rPr>
              <a:t> </a:t>
            </a:r>
            <a:r>
              <a:rPr dirty="0" sz="1000" i="1">
                <a:solidFill>
                  <a:srgbClr val="010202"/>
                </a:solidFill>
                <a:latin typeface="Times New Roman"/>
                <a:cs typeface="Times New Roman"/>
              </a:rPr>
              <a:t>a</a:t>
            </a:r>
            <a:r>
              <a:rPr dirty="0" sz="1000" spc="-25" i="1">
                <a:solidFill>
                  <a:srgbClr val="010202"/>
                </a:solidFill>
                <a:latin typeface="Times New Roman"/>
                <a:cs typeface="Times New Roman"/>
              </a:rPr>
              <a:t> </a:t>
            </a:r>
            <a:r>
              <a:rPr dirty="0" sz="1000" i="1">
                <a:solidFill>
                  <a:srgbClr val="010202"/>
                </a:solidFill>
                <a:latin typeface="Times New Roman"/>
                <a:cs typeface="Times New Roman"/>
              </a:rPr>
              <a:t>constant-volume</a:t>
            </a:r>
            <a:r>
              <a:rPr dirty="0" sz="1000" spc="-30" i="1">
                <a:solidFill>
                  <a:srgbClr val="010202"/>
                </a:solidFill>
                <a:latin typeface="Times New Roman"/>
                <a:cs typeface="Times New Roman"/>
              </a:rPr>
              <a:t> </a:t>
            </a:r>
            <a:r>
              <a:rPr dirty="0" sz="1000" i="1">
                <a:solidFill>
                  <a:srgbClr val="010202"/>
                </a:solidFill>
                <a:latin typeface="Times New Roman"/>
                <a:cs typeface="Times New Roman"/>
              </a:rPr>
              <a:t>process</a:t>
            </a:r>
            <a:r>
              <a:rPr dirty="0" sz="1000" spc="-3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a:solidFill>
                  <a:srgbClr val="010202"/>
                </a:solidFill>
                <a:latin typeface="Times New Roman"/>
                <a:cs typeface="Times New Roman"/>
              </a:rPr>
              <a:t>path</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a</a:t>
            </a:r>
            <a:r>
              <a:rPr dirty="0" sz="1000" spc="-30" i="1">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25">
                <a:solidFill>
                  <a:srgbClr val="010202"/>
                </a:solidFill>
                <a:latin typeface="Times New Roman"/>
                <a:cs typeface="Times New Roman"/>
              </a:rPr>
              <a:t> </a:t>
            </a:r>
            <a:r>
              <a:rPr dirty="0" sz="1000" i="1">
                <a:solidFill>
                  <a:srgbClr val="010202"/>
                </a:solidFill>
                <a:latin typeface="Times New Roman"/>
                <a:cs typeface="Times New Roman"/>
              </a:rPr>
              <a:t>g</a:t>
            </a:r>
            <a:r>
              <a:rPr dirty="0" sz="1000" spc="-25" i="1">
                <a:solidFill>
                  <a:srgbClr val="010202"/>
                </a:solidFill>
                <a:latin typeface="Times New Roman"/>
                <a:cs typeface="Times New Roman"/>
              </a:rPr>
              <a:t> </a:t>
            </a:r>
            <a:r>
              <a:rPr dirty="0" sz="1000" spc="-5">
                <a:solidFill>
                  <a:srgbClr val="010202"/>
                </a:solidFill>
                <a:latin typeface="Times New Roman"/>
                <a:cs typeface="Times New Roman"/>
              </a:rPr>
              <a:t>→  </a:t>
            </a:r>
            <a:r>
              <a:rPr dirty="0" sz="1000" spc="-10" i="1">
                <a:solidFill>
                  <a:srgbClr val="010202"/>
                </a:solidFill>
                <a:latin typeface="Times New Roman"/>
                <a:cs typeface="Times New Roman"/>
              </a:rPr>
              <a:t>c; </a:t>
            </a:r>
            <a:r>
              <a:rPr dirty="0" sz="1000" spc="-15">
                <a:solidFill>
                  <a:srgbClr val="010202"/>
                </a:solidFill>
                <a:latin typeface="Times New Roman"/>
                <a:cs typeface="Times New Roman"/>
              </a:rPr>
              <a:t>i.e., </a:t>
            </a:r>
            <a:r>
              <a:rPr dirty="0" sz="1000">
                <a:solidFill>
                  <a:srgbClr val="010202"/>
                </a:solidFill>
                <a:latin typeface="Times New Roman"/>
                <a:cs typeface="Times New Roman"/>
              </a:rPr>
              <a:t>a </a:t>
            </a:r>
            <a:r>
              <a:rPr dirty="0" sz="1000" spc="-15">
                <a:solidFill>
                  <a:srgbClr val="010202"/>
                </a:solidFill>
                <a:latin typeface="Times New Roman"/>
                <a:cs typeface="Times New Roman"/>
              </a:rPr>
              <a:t>constant-pressure step from </a:t>
            </a:r>
            <a:r>
              <a:rPr dirty="0" sz="1000" i="1">
                <a:solidFill>
                  <a:srgbClr val="010202"/>
                </a:solidFill>
                <a:latin typeface="Times New Roman"/>
                <a:cs typeface="Times New Roman"/>
              </a:rPr>
              <a:t>a </a:t>
            </a:r>
            <a:r>
              <a:rPr dirty="0" sz="1000" spc="-10">
                <a:solidFill>
                  <a:srgbClr val="010202"/>
                </a:solidFill>
                <a:latin typeface="Times New Roman"/>
                <a:cs typeface="Times New Roman"/>
              </a:rPr>
              <a:t>to </a:t>
            </a:r>
            <a:r>
              <a:rPr dirty="0" sz="1000" spc="-10" i="1">
                <a:solidFill>
                  <a:srgbClr val="010202"/>
                </a:solidFill>
                <a:latin typeface="Times New Roman"/>
                <a:cs typeface="Times New Roman"/>
              </a:rPr>
              <a:t>g, </a:t>
            </a:r>
            <a:r>
              <a:rPr dirty="0" sz="1000" spc="-15">
                <a:solidFill>
                  <a:srgbClr val="010202"/>
                </a:solidFill>
                <a:latin typeface="Times New Roman"/>
                <a:cs typeface="Times New Roman"/>
              </a:rPr>
              <a:t>followed </a:t>
            </a:r>
            <a:r>
              <a:rPr dirty="0" sz="1000" spc="-10">
                <a:solidFill>
                  <a:srgbClr val="010202"/>
                </a:solidFill>
                <a:latin typeface="Times New Roman"/>
                <a:cs typeface="Times New Roman"/>
              </a:rPr>
              <a:t>by </a:t>
            </a:r>
            <a:r>
              <a:rPr dirty="0" sz="1000">
                <a:solidFill>
                  <a:srgbClr val="010202"/>
                </a:solidFill>
                <a:latin typeface="Times New Roman"/>
                <a:cs typeface="Times New Roman"/>
              </a:rPr>
              <a:t>a </a:t>
            </a:r>
            <a:r>
              <a:rPr dirty="0" sz="1000" spc="-15">
                <a:solidFill>
                  <a:srgbClr val="010202"/>
                </a:solidFill>
                <a:latin typeface="Times New Roman"/>
                <a:cs typeface="Times New Roman"/>
              </a:rPr>
              <a:t>constant-volume step from </a:t>
            </a:r>
            <a:r>
              <a:rPr dirty="0" sz="1000" i="1">
                <a:solidFill>
                  <a:srgbClr val="010202"/>
                </a:solidFill>
                <a:latin typeface="Times New Roman"/>
                <a:cs typeface="Times New Roman"/>
              </a:rPr>
              <a:t>g</a:t>
            </a:r>
            <a:r>
              <a:rPr dirty="0" sz="1000" spc="-145" i="1">
                <a:solidFill>
                  <a:srgbClr val="010202"/>
                </a:solidFill>
                <a:latin typeface="Times New Roman"/>
                <a:cs typeface="Times New Roman"/>
              </a:rPr>
              <a:t> </a:t>
            </a:r>
            <a:r>
              <a:rPr dirty="0" sz="1000" spc="-10">
                <a:solidFill>
                  <a:srgbClr val="010202"/>
                </a:solidFill>
                <a:latin typeface="Times New Roman"/>
                <a:cs typeface="Times New Roman"/>
              </a:rPr>
              <a:t>to </a:t>
            </a:r>
            <a:r>
              <a:rPr dirty="0" sz="1000" spc="-15" i="1">
                <a:solidFill>
                  <a:srgbClr val="010202"/>
                </a:solidFill>
                <a:latin typeface="Times New Roman"/>
                <a:cs typeface="Times New Roman"/>
              </a:rPr>
              <a:t>c</a:t>
            </a:r>
            <a:r>
              <a:rPr dirty="0" sz="1000" spc="-15">
                <a:solidFill>
                  <a:srgbClr val="010202"/>
                </a:solidFill>
                <a:latin typeface="Times New Roman"/>
                <a:cs typeface="Times New Roman"/>
              </a:rPr>
              <a:t>).</a:t>
            </a:r>
            <a:endParaRPr sz="1000">
              <a:latin typeface="Times New Roman"/>
              <a:cs typeface="Times New Roman"/>
            </a:endParaRPr>
          </a:p>
        </p:txBody>
      </p:sp>
      <p:sp>
        <p:nvSpPr>
          <p:cNvPr id="10" name="object 10"/>
          <p:cNvSpPr/>
          <p:nvPr/>
        </p:nvSpPr>
        <p:spPr>
          <a:xfrm>
            <a:off x="1855787" y="4416425"/>
            <a:ext cx="1352550" cy="190500"/>
          </a:xfrm>
          <a:prstGeom prst="rect">
            <a:avLst/>
          </a:prstGeom>
          <a:blipFill>
            <a:blip r:embed="rId5" cstate="print"/>
            <a:stretch>
              <a:fillRect/>
            </a:stretch>
          </a:blipFill>
        </p:spPr>
        <p:txBody>
          <a:bodyPr wrap="square" lIns="0" tIns="0" rIns="0" bIns="0" rtlCol="0"/>
          <a:lstStyle/>
          <a:p/>
        </p:txBody>
      </p:sp>
      <p:sp>
        <p:nvSpPr>
          <p:cNvPr id="11" name="object 11"/>
          <p:cNvSpPr txBox="1"/>
          <p:nvPr/>
        </p:nvSpPr>
        <p:spPr>
          <a:xfrm>
            <a:off x="444500" y="4809490"/>
            <a:ext cx="118237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From the ideal gas</a:t>
            </a:r>
            <a:r>
              <a:rPr dirty="0" sz="1000" spc="-90">
                <a:solidFill>
                  <a:srgbClr val="010202"/>
                </a:solidFill>
                <a:latin typeface="Times New Roman"/>
                <a:cs typeface="Times New Roman"/>
              </a:rPr>
              <a:t> </a:t>
            </a:r>
            <a:r>
              <a:rPr dirty="0" sz="1000">
                <a:solidFill>
                  <a:srgbClr val="010202"/>
                </a:solidFill>
                <a:latin typeface="Times New Roman"/>
                <a:cs typeface="Times New Roman"/>
              </a:rPr>
              <a:t>law</a:t>
            </a:r>
            <a:endParaRPr sz="1000">
              <a:latin typeface="Times New Roman"/>
              <a:cs typeface="Times New Roman"/>
            </a:endParaRPr>
          </a:p>
        </p:txBody>
      </p:sp>
      <p:sp>
        <p:nvSpPr>
          <p:cNvPr id="12" name="object 12"/>
          <p:cNvSpPr/>
          <p:nvPr/>
        </p:nvSpPr>
        <p:spPr>
          <a:xfrm>
            <a:off x="1227137" y="5161915"/>
            <a:ext cx="2600325" cy="323850"/>
          </a:xfrm>
          <a:prstGeom prst="rect">
            <a:avLst/>
          </a:prstGeom>
          <a:blipFill>
            <a:blip r:embed="rId6" cstate="print"/>
            <a:stretch>
              <a:fillRect/>
            </a:stretch>
          </a:blipFill>
        </p:spPr>
        <p:txBody>
          <a:bodyPr wrap="square" lIns="0" tIns="0" rIns="0" bIns="0" rtlCol="0"/>
          <a:lstStyle/>
          <a:p/>
        </p:txBody>
      </p:sp>
      <p:sp>
        <p:nvSpPr>
          <p:cNvPr id="13" name="object 13"/>
          <p:cNvSpPr txBox="1"/>
          <p:nvPr/>
        </p:nvSpPr>
        <p:spPr>
          <a:xfrm>
            <a:off x="444500" y="5688329"/>
            <a:ext cx="31305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hence the state </a:t>
            </a:r>
            <a:r>
              <a:rPr dirty="0" sz="1000" i="1">
                <a:solidFill>
                  <a:srgbClr val="010202"/>
                </a:solidFill>
                <a:latin typeface="Times New Roman"/>
                <a:cs typeface="Times New Roman"/>
              </a:rPr>
              <a:t>g </a:t>
            </a:r>
            <a:r>
              <a:rPr dirty="0" sz="1000" spc="-5">
                <a:solidFill>
                  <a:srgbClr val="010202"/>
                </a:solidFill>
                <a:latin typeface="Times New Roman"/>
                <a:cs typeface="Times New Roman"/>
              </a:rPr>
              <a:t>lies on the </a:t>
            </a:r>
            <a:r>
              <a:rPr dirty="0" sz="1000" spc="-15">
                <a:solidFill>
                  <a:srgbClr val="010202"/>
                </a:solidFill>
                <a:latin typeface="Times New Roman"/>
                <a:cs typeface="Times New Roman"/>
              </a:rPr>
              <a:t>1186 </a:t>
            </a:r>
            <a:r>
              <a:rPr dirty="0" sz="1000" spc="-5">
                <a:solidFill>
                  <a:srgbClr val="010202"/>
                </a:solidFill>
                <a:latin typeface="Times New Roman"/>
                <a:cs typeface="Times New Roman"/>
              </a:rPr>
              <a:t>degrees isotherm.</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p:txBody>
      </p:sp>
      <p:sp>
        <p:nvSpPr>
          <p:cNvPr id="14" name="object 14"/>
          <p:cNvSpPr/>
          <p:nvPr/>
        </p:nvSpPr>
        <p:spPr>
          <a:xfrm>
            <a:off x="788987" y="6040754"/>
            <a:ext cx="3476625" cy="809625"/>
          </a:xfrm>
          <a:prstGeom prst="rect">
            <a:avLst/>
          </a:prstGeom>
          <a:blipFill>
            <a:blip r:embed="rId7" cstate="print"/>
            <a:stretch>
              <a:fillRect/>
            </a:stretch>
          </a:blipFill>
        </p:spPr>
        <p:txBody>
          <a:bodyPr wrap="square" lIns="0" tIns="0" rIns="0" bIns="0" rtlCol="0"/>
          <a:lstStyle/>
          <a:p/>
        </p:txBody>
      </p:sp>
      <p:sp>
        <p:nvSpPr>
          <p:cNvPr id="15" name="object 15"/>
          <p:cNvSpPr txBox="1"/>
          <p:nvPr/>
        </p:nvSpPr>
        <p:spPr>
          <a:xfrm>
            <a:off x="444500" y="7052944"/>
            <a:ext cx="28003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Thus</a:t>
            </a:r>
            <a:endParaRPr sz="1000">
              <a:latin typeface="Times New Roman"/>
              <a:cs typeface="Times New Roman"/>
            </a:endParaRPr>
          </a:p>
        </p:txBody>
      </p:sp>
      <p:sp>
        <p:nvSpPr>
          <p:cNvPr id="16" name="object 16"/>
          <p:cNvSpPr/>
          <p:nvPr/>
        </p:nvSpPr>
        <p:spPr>
          <a:xfrm>
            <a:off x="1017587" y="7405369"/>
            <a:ext cx="3019425" cy="30480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400" y="403099"/>
            <a:ext cx="4692015" cy="1120775"/>
          </a:xfrm>
          <a:prstGeom prst="rect">
            <a:avLst/>
          </a:prstGeom>
        </p:spPr>
        <p:txBody>
          <a:bodyPr wrap="square" lIns="0" tIns="12700" rIns="0" bIns="0" rtlCol="0" vert="horz">
            <a:spAutoFit/>
          </a:bodyPr>
          <a:lstStyle/>
          <a:p>
            <a:pPr marL="50800">
              <a:lnSpc>
                <a:spcPct val="100000"/>
              </a:lnSpc>
              <a:spcBef>
                <a:spcPts val="100"/>
              </a:spcBef>
            </a:pPr>
            <a:r>
              <a:rPr dirty="0" sz="1000">
                <a:solidFill>
                  <a:srgbClr val="231F20"/>
                </a:solidFill>
                <a:latin typeface="Times New Roman"/>
                <a:cs typeface="Times New Roman"/>
              </a:rPr>
              <a:t>38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50800" marR="58419" indent="-635">
              <a:lnSpc>
                <a:spcPct val="137900"/>
              </a:lnSpc>
              <a:spcBef>
                <a:spcPts val="509"/>
              </a:spcBef>
            </a:pPr>
            <a:r>
              <a:rPr dirty="0" sz="1000">
                <a:solidFill>
                  <a:srgbClr val="010202"/>
                </a:solidFill>
                <a:latin typeface="Times New Roman"/>
                <a:cs typeface="Times New Roman"/>
              </a:rPr>
              <a:t>The value of </a:t>
            </a:r>
            <a:r>
              <a:rPr dirty="0" sz="1000" spc="15">
                <a:solidFill>
                  <a:srgbClr val="010202"/>
                </a:solidFill>
                <a:latin typeface="Times New Roman"/>
                <a:cs typeface="Times New Roman"/>
              </a:rPr>
              <a:t>O</a:t>
            </a:r>
            <a:r>
              <a:rPr dirty="0" sz="1000" spc="15" i="1">
                <a:solidFill>
                  <a:srgbClr val="010202"/>
                </a:solidFill>
                <a:latin typeface="Times New Roman"/>
                <a:cs typeface="Times New Roman"/>
              </a:rPr>
              <a:t>U</a:t>
            </a:r>
            <a:r>
              <a:rPr dirty="0" baseline="-33333" sz="1125" spc="22" i="1">
                <a:solidFill>
                  <a:srgbClr val="010202"/>
                </a:solidFill>
                <a:latin typeface="Times New Roman"/>
                <a:cs typeface="Times New Roman"/>
              </a:rPr>
              <a:t>(a</a:t>
            </a:r>
            <a:r>
              <a:rPr dirty="0" baseline="-33333" sz="1125" spc="22" b="0" i="1">
                <a:solidFill>
                  <a:srgbClr val="010202"/>
                </a:solidFill>
                <a:latin typeface="Bookman Old Style"/>
                <a:cs typeface="Bookman Old Style"/>
              </a:rPr>
              <a:t>s</a:t>
            </a:r>
            <a:r>
              <a:rPr dirty="0" baseline="-33333" sz="1125" spc="22" i="1">
                <a:solidFill>
                  <a:srgbClr val="010202"/>
                </a:solidFill>
                <a:latin typeface="Times New Roman"/>
                <a:cs typeface="Times New Roman"/>
              </a:rPr>
              <a:t>c) </a:t>
            </a:r>
            <a:r>
              <a:rPr dirty="0" sz="1000">
                <a:solidFill>
                  <a:srgbClr val="010202"/>
                </a:solidFill>
                <a:latin typeface="Times New Roman"/>
                <a:cs typeface="Times New Roman"/>
              </a:rPr>
              <a:t>is thus seen to be independent of the path taken by the process  between the states </a:t>
            </a:r>
            <a:r>
              <a:rPr dirty="0" sz="1000" i="1">
                <a:solidFill>
                  <a:srgbClr val="010202"/>
                </a:solidFill>
                <a:latin typeface="Times New Roman"/>
                <a:cs typeface="Times New Roman"/>
              </a:rPr>
              <a:t>a </a:t>
            </a:r>
            <a:r>
              <a:rPr dirty="0" sz="1000">
                <a:solidFill>
                  <a:srgbClr val="010202"/>
                </a:solidFill>
                <a:latin typeface="Times New Roman"/>
                <a:cs typeface="Times New Roman"/>
              </a:rPr>
              <a:t>and</a:t>
            </a:r>
            <a:r>
              <a:rPr dirty="0" sz="1000" spc="-15">
                <a:solidFill>
                  <a:srgbClr val="010202"/>
                </a:solidFill>
                <a:latin typeface="Times New Roman"/>
                <a:cs typeface="Times New Roman"/>
              </a:rPr>
              <a:t> </a:t>
            </a:r>
            <a:r>
              <a:rPr dirty="0" sz="1000" i="1">
                <a:solidFill>
                  <a:srgbClr val="010202"/>
                </a:solidFill>
                <a:latin typeface="Times New Roman"/>
                <a:cs typeface="Times New Roman"/>
              </a:rPr>
              <a:t>c</a:t>
            </a:r>
            <a:r>
              <a:rPr dirty="0" sz="1000">
                <a:solidFill>
                  <a:srgbClr val="010202"/>
                </a:solidFill>
                <a:latin typeface="Times New Roman"/>
                <a:cs typeface="Times New Roman"/>
              </a:rPr>
              <a:t>.</a:t>
            </a:r>
            <a:endParaRPr sz="1000">
              <a:latin typeface="Times New Roman"/>
              <a:cs typeface="Times New Roman"/>
            </a:endParaRPr>
          </a:p>
          <a:p>
            <a:pPr algn="just" marL="50800" marR="43180" indent="127000">
              <a:lnSpc>
                <a:spcPct val="100000"/>
              </a:lnSpc>
            </a:pPr>
            <a:r>
              <a:rPr dirty="0" sz="1000" i="1">
                <a:solidFill>
                  <a:srgbClr val="010202"/>
                </a:solidFill>
                <a:latin typeface="Times New Roman"/>
                <a:cs typeface="Times New Roman"/>
              </a:rPr>
              <a:t>The change in enthalpy </a:t>
            </a:r>
            <a:r>
              <a:rPr dirty="0" sz="1000" spc="-10" i="1">
                <a:solidFill>
                  <a:srgbClr val="010202"/>
                </a:solidFill>
                <a:latin typeface="Times New Roman"/>
                <a:cs typeface="Times New Roman"/>
              </a:rPr>
              <a:t>from </a:t>
            </a:r>
            <a:r>
              <a:rPr dirty="0" sz="1000" i="1">
                <a:solidFill>
                  <a:srgbClr val="010202"/>
                </a:solidFill>
                <a:latin typeface="Times New Roman"/>
                <a:cs typeface="Times New Roman"/>
              </a:rPr>
              <a:t>a to c</a:t>
            </a:r>
            <a:r>
              <a:rPr dirty="0" sz="1000">
                <a:solidFill>
                  <a:srgbClr val="010202"/>
                </a:solidFill>
                <a:latin typeface="Times New Roman"/>
                <a:cs typeface="Times New Roman"/>
              </a:rPr>
              <a:t>. </a:t>
            </a:r>
            <a:r>
              <a:rPr dirty="0" sz="1000" spc="-5">
                <a:solidFill>
                  <a:srgbClr val="010202"/>
                </a:solidFill>
                <a:latin typeface="Times New Roman"/>
                <a:cs typeface="Times New Roman"/>
              </a:rPr>
              <a:t>The enthalpy change is most simply calculated  from consideration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path which involves an isothermal portion over which O</a:t>
            </a:r>
            <a:r>
              <a:rPr dirty="0" sz="1000" spc="-5" i="1">
                <a:solidFill>
                  <a:srgbClr val="010202"/>
                </a:solidFill>
                <a:latin typeface="Times New Roman"/>
                <a:cs typeface="Times New Roman"/>
              </a:rPr>
              <a:t>H</a:t>
            </a:r>
            <a:r>
              <a:rPr dirty="0" sz="1000" spc="-5">
                <a:solidFill>
                  <a:srgbClr val="010202"/>
                </a:solidFill>
                <a:latin typeface="Times New Roman"/>
                <a:cs typeface="Times New Roman"/>
              </a:rPr>
              <a:t>=0 and  </a:t>
            </a:r>
            <a:r>
              <a:rPr dirty="0" sz="1000">
                <a:solidFill>
                  <a:srgbClr val="010202"/>
                </a:solidFill>
                <a:latin typeface="Times New Roman"/>
                <a:cs typeface="Times New Roman"/>
              </a:rPr>
              <a:t>an isobaric portion over which O</a:t>
            </a:r>
            <a:r>
              <a:rPr dirty="0" sz="1000" i="1">
                <a:solidFill>
                  <a:srgbClr val="010202"/>
                </a:solidFill>
                <a:latin typeface="Times New Roman"/>
                <a:cs typeface="Times New Roman"/>
              </a:rPr>
              <a:t>H</a:t>
            </a:r>
            <a:r>
              <a:rPr dirty="0" sz="1000">
                <a:solidFill>
                  <a:srgbClr val="010202"/>
                </a:solidFill>
                <a:latin typeface="Times New Roman"/>
                <a:cs typeface="Times New Roman"/>
              </a:rPr>
              <a:t>=</a:t>
            </a:r>
            <a:r>
              <a:rPr dirty="0" sz="1000" i="1">
                <a:solidFill>
                  <a:srgbClr val="010202"/>
                </a:solidFill>
                <a:latin typeface="Times New Roman"/>
                <a:cs typeface="Times New Roman"/>
              </a:rPr>
              <a:t>q</a:t>
            </a:r>
            <a:r>
              <a:rPr dirty="0" baseline="-33333" sz="1125" i="1">
                <a:solidFill>
                  <a:srgbClr val="010202"/>
                </a:solidFill>
                <a:latin typeface="Times New Roman"/>
                <a:cs typeface="Times New Roman"/>
              </a:rPr>
              <a:t>p</a:t>
            </a:r>
            <a:r>
              <a:rPr dirty="0" sz="1000">
                <a:solidFill>
                  <a:srgbClr val="010202"/>
                </a:solidFill>
                <a:latin typeface="Times New Roman"/>
                <a:cs typeface="Times New Roman"/>
              </a:rPr>
              <a:t>=</a:t>
            </a:r>
            <a:r>
              <a:rPr dirty="0" sz="1000" i="1">
                <a:solidFill>
                  <a:srgbClr val="010202"/>
                </a:solidFill>
                <a:latin typeface="Times New Roman"/>
                <a:cs typeface="Times New Roman"/>
              </a:rPr>
              <a:t>∫nc</a:t>
            </a:r>
            <a:r>
              <a:rPr dirty="0" baseline="-33333" sz="1125" i="1">
                <a:solidFill>
                  <a:srgbClr val="010202"/>
                </a:solidFill>
                <a:latin typeface="Times New Roman"/>
                <a:cs typeface="Times New Roman"/>
              </a:rPr>
              <a:t>p</a:t>
            </a:r>
            <a:r>
              <a:rPr dirty="0" sz="1000" i="1">
                <a:solidFill>
                  <a:srgbClr val="010202"/>
                </a:solidFill>
                <a:latin typeface="Times New Roman"/>
                <a:cs typeface="Times New Roman"/>
              </a:rPr>
              <a:t>dT. </a:t>
            </a:r>
            <a:r>
              <a:rPr dirty="0" sz="1000" spc="-5">
                <a:solidFill>
                  <a:srgbClr val="010202"/>
                </a:solidFill>
                <a:latin typeface="Times New Roman"/>
                <a:cs typeface="Times New Roman"/>
              </a:rPr>
              <a:t>For </a:t>
            </a:r>
            <a:r>
              <a:rPr dirty="0" sz="1000">
                <a:solidFill>
                  <a:srgbClr val="010202"/>
                </a:solidFill>
                <a:latin typeface="Times New Roman"/>
                <a:cs typeface="Times New Roman"/>
              </a:rPr>
              <a:t>example, consider the path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 </a:t>
            </a:r>
            <a:r>
              <a:rPr dirty="0" sz="1000" i="1">
                <a:solidFill>
                  <a:srgbClr val="010202"/>
                </a:solidFill>
                <a:latin typeface="Times New Roman"/>
                <a:cs typeface="Times New Roman"/>
              </a:rPr>
              <a:t>b </a:t>
            </a:r>
            <a:r>
              <a:rPr dirty="0" sz="1000" spc="-5">
                <a:solidFill>
                  <a:srgbClr val="010202"/>
                </a:solidFill>
                <a:latin typeface="Times New Roman"/>
                <a:cs typeface="Times New Roman"/>
              </a:rPr>
              <a:t>→</a:t>
            </a:r>
            <a:r>
              <a:rPr dirty="0" sz="1000" spc="-85">
                <a:solidFill>
                  <a:srgbClr val="010202"/>
                </a:solidFill>
                <a:latin typeface="Times New Roman"/>
                <a:cs typeface="Times New Roman"/>
              </a:rPr>
              <a:t> </a:t>
            </a:r>
            <a:r>
              <a:rPr dirty="0" sz="1000" i="1">
                <a:solidFill>
                  <a:srgbClr val="010202"/>
                </a:solidFill>
                <a:latin typeface="Times New Roman"/>
                <a:cs typeface="Times New Roman"/>
              </a:rPr>
              <a:t>c</a:t>
            </a:r>
            <a:endParaRPr sz="1000">
              <a:latin typeface="Times New Roman"/>
              <a:cs typeface="Times New Roman"/>
            </a:endParaRPr>
          </a:p>
        </p:txBody>
      </p:sp>
      <p:sp>
        <p:nvSpPr>
          <p:cNvPr id="3" name="object 3"/>
          <p:cNvSpPr/>
          <p:nvPr/>
        </p:nvSpPr>
        <p:spPr>
          <a:xfrm>
            <a:off x="979487" y="1745132"/>
            <a:ext cx="3095625" cy="638175"/>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2585872"/>
            <a:ext cx="53721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a:solidFill>
                  <a:srgbClr val="010202"/>
                </a:solidFill>
                <a:latin typeface="Times New Roman"/>
                <a:cs typeface="Times New Roman"/>
              </a:rPr>
              <a:t>hence</a:t>
            </a:r>
            <a:endParaRPr sz="1000">
              <a:latin typeface="Times New Roman"/>
              <a:cs typeface="Times New Roman"/>
            </a:endParaRPr>
          </a:p>
        </p:txBody>
      </p:sp>
      <p:sp>
        <p:nvSpPr>
          <p:cNvPr id="5" name="object 5"/>
          <p:cNvSpPr/>
          <p:nvPr/>
        </p:nvSpPr>
        <p:spPr>
          <a:xfrm>
            <a:off x="1751012" y="2938297"/>
            <a:ext cx="1552575" cy="142875"/>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3283749"/>
            <a:ext cx="79819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or</a:t>
            </a:r>
            <a:r>
              <a:rPr dirty="0" sz="1000" spc="-70">
                <a:solidFill>
                  <a:srgbClr val="010202"/>
                </a:solidFill>
                <a:latin typeface="Times New Roman"/>
                <a:cs typeface="Times New Roman"/>
              </a:rPr>
              <a:t> </a:t>
            </a:r>
            <a:r>
              <a:rPr dirty="0" sz="1000">
                <a:solidFill>
                  <a:srgbClr val="010202"/>
                </a:solidFill>
                <a:latin typeface="Times New Roman"/>
                <a:cs typeface="Times New Roman"/>
              </a:rPr>
              <a:t>alternatively</a:t>
            </a:r>
            <a:endParaRPr sz="1000">
              <a:latin typeface="Times New Roman"/>
              <a:cs typeface="Times New Roman"/>
            </a:endParaRPr>
          </a:p>
        </p:txBody>
      </p:sp>
      <p:sp>
        <p:nvSpPr>
          <p:cNvPr id="7" name="object 7"/>
          <p:cNvSpPr/>
          <p:nvPr/>
        </p:nvSpPr>
        <p:spPr>
          <a:xfrm>
            <a:off x="622300" y="3636174"/>
            <a:ext cx="3810000" cy="44767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19049" y="4276890"/>
            <a:ext cx="4649470" cy="3291204"/>
          </a:xfrm>
          <a:prstGeom prst="rect">
            <a:avLst/>
          </a:prstGeom>
        </p:spPr>
        <p:txBody>
          <a:bodyPr wrap="square" lIns="0" tIns="12700" rIns="0" bIns="0" rtlCol="0" vert="horz">
            <a:spAutoFit/>
          </a:bodyPr>
          <a:lstStyle/>
          <a:p>
            <a:pPr algn="just" marL="38100" marR="29845">
              <a:lnSpc>
                <a:spcPct val="100000"/>
              </a:lnSpc>
              <a:spcBef>
                <a:spcPts val="100"/>
              </a:spcBef>
            </a:pPr>
            <a:r>
              <a:rPr dirty="0" sz="1000">
                <a:solidFill>
                  <a:srgbClr val="010202"/>
                </a:solidFill>
                <a:latin typeface="Times New Roman"/>
                <a:cs typeface="Times New Roman"/>
              </a:rPr>
              <a:t>in each of the paths </a:t>
            </a:r>
            <a:r>
              <a:rPr dirty="0" sz="1000" i="1">
                <a:solidFill>
                  <a:srgbClr val="010202"/>
                </a:solidFill>
                <a:latin typeface="Times New Roman"/>
                <a:cs typeface="Times New Roman"/>
              </a:rPr>
              <a:t>(i) </a:t>
            </a:r>
            <a:r>
              <a:rPr dirty="0" sz="1000">
                <a:solidFill>
                  <a:srgbClr val="010202"/>
                </a:solidFill>
                <a:latin typeface="Times New Roman"/>
                <a:cs typeface="Times New Roman"/>
              </a:rPr>
              <a:t>to </a:t>
            </a:r>
            <a:r>
              <a:rPr dirty="0" sz="1000" i="1">
                <a:solidFill>
                  <a:srgbClr val="010202"/>
                </a:solidFill>
                <a:latin typeface="Times New Roman"/>
                <a:cs typeface="Times New Roman"/>
              </a:rPr>
              <a:t>(v) </a:t>
            </a:r>
            <a:r>
              <a:rPr dirty="0" sz="1000">
                <a:solidFill>
                  <a:srgbClr val="010202"/>
                </a:solidFill>
                <a:latin typeface="Times New Roman"/>
                <a:cs typeface="Times New Roman"/>
              </a:rPr>
              <a:t>the heat and work </a:t>
            </a:r>
            <a:r>
              <a:rPr dirty="0" sz="1000" spc="-5">
                <a:solidFill>
                  <a:srgbClr val="010202"/>
                </a:solidFill>
                <a:latin typeface="Times New Roman"/>
                <a:cs typeface="Times New Roman"/>
              </a:rPr>
              <a:t>effects </a:t>
            </a:r>
            <a:r>
              <a:rPr dirty="0" sz="1000" spc="-10">
                <a:solidFill>
                  <a:srgbClr val="010202"/>
                </a:solidFill>
                <a:latin typeface="Times New Roman"/>
                <a:cs typeface="Times New Roman"/>
              </a:rPr>
              <a:t>differ, </a:t>
            </a:r>
            <a:r>
              <a:rPr dirty="0" sz="1000">
                <a:solidFill>
                  <a:srgbClr val="010202"/>
                </a:solidFill>
                <a:latin typeface="Times New Roman"/>
                <a:cs typeface="Times New Roman"/>
              </a:rPr>
              <a:t>although in each case the  </a:t>
            </a:r>
            <a:r>
              <a:rPr dirty="0" sz="1000" spc="-5">
                <a:solidFill>
                  <a:srgbClr val="010202"/>
                </a:solidFill>
                <a:latin typeface="Times New Roman"/>
                <a:cs typeface="Times New Roman"/>
              </a:rPr>
              <a:t>difference </a:t>
            </a:r>
            <a:r>
              <a:rPr dirty="0" sz="1000" i="1">
                <a:solidFill>
                  <a:srgbClr val="010202"/>
                </a:solidFill>
                <a:latin typeface="Times New Roman"/>
                <a:cs typeface="Times New Roman"/>
              </a:rPr>
              <a:t>q–w </a:t>
            </a:r>
            <a:r>
              <a:rPr dirty="0" sz="1000">
                <a:solidFill>
                  <a:srgbClr val="010202"/>
                </a:solidFill>
                <a:latin typeface="Times New Roman"/>
                <a:cs typeface="Times New Roman"/>
              </a:rPr>
              <a:t>equals </a:t>
            </a:r>
            <a:r>
              <a:rPr dirty="0" sz="1000" spc="5">
                <a:solidFill>
                  <a:srgbClr val="010202"/>
                </a:solidFill>
                <a:latin typeface="Times New Roman"/>
                <a:cs typeface="Times New Roman"/>
              </a:rPr>
              <a:t>–9.12 </a:t>
            </a:r>
            <a:r>
              <a:rPr dirty="0" sz="1000" spc="-5">
                <a:solidFill>
                  <a:srgbClr val="010202"/>
                </a:solidFill>
                <a:latin typeface="Times New Roman"/>
                <a:cs typeface="Times New Roman"/>
              </a:rPr>
              <a:t>kilojoules. In the case of the reversible adiabatic path, </a:t>
            </a:r>
            <a:r>
              <a:rPr dirty="0" sz="1000" i="1">
                <a:solidFill>
                  <a:srgbClr val="010202"/>
                </a:solidFill>
                <a:latin typeface="Times New Roman"/>
                <a:cs typeface="Times New Roman"/>
              </a:rPr>
              <a:t>q</a:t>
            </a:r>
            <a:r>
              <a:rPr dirty="0" sz="1000">
                <a:solidFill>
                  <a:srgbClr val="010202"/>
                </a:solidFill>
                <a:latin typeface="Times New Roman"/>
                <a:cs typeface="Times New Roman"/>
              </a:rPr>
              <a:t>=0  and hence </a:t>
            </a:r>
            <a:r>
              <a:rPr dirty="0" sz="1000" spc="-5" i="1">
                <a:solidFill>
                  <a:srgbClr val="010202"/>
                </a:solidFill>
                <a:latin typeface="Times New Roman"/>
                <a:cs typeface="Times New Roman"/>
              </a:rPr>
              <a:t>w=</a:t>
            </a:r>
            <a:r>
              <a:rPr dirty="0" sz="1000" spc="-5">
                <a:solidFill>
                  <a:srgbClr val="010202"/>
                </a:solidFill>
                <a:latin typeface="Times New Roman"/>
                <a:cs typeface="Times New Roman"/>
              </a:rPr>
              <a:t>+9.12 kilojoules. If the processes </a:t>
            </a:r>
            <a:r>
              <a:rPr dirty="0" sz="1000" spc="-5" i="1">
                <a:solidFill>
                  <a:srgbClr val="010202"/>
                </a:solidFill>
                <a:latin typeface="Times New Roman"/>
                <a:cs typeface="Times New Roman"/>
              </a:rPr>
              <a:t>(i)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(v) </a:t>
            </a:r>
            <a:r>
              <a:rPr dirty="0" sz="1000" spc="-5">
                <a:solidFill>
                  <a:srgbClr val="010202"/>
                </a:solidFill>
                <a:latin typeface="Times New Roman"/>
                <a:cs typeface="Times New Roman"/>
              </a:rPr>
              <a:t>are carried out </a:t>
            </a:r>
            <a:r>
              <a:rPr dirty="0" sz="1000" spc="-15">
                <a:solidFill>
                  <a:srgbClr val="010202"/>
                </a:solidFill>
                <a:latin typeface="Times New Roman"/>
                <a:cs typeface="Times New Roman"/>
              </a:rPr>
              <a:t>reversibly,</a:t>
            </a:r>
            <a:r>
              <a:rPr dirty="0" sz="100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a:p>
            <a:pPr marL="29209">
              <a:lnSpc>
                <a:spcPct val="100000"/>
              </a:lnSpc>
              <a:spcBef>
                <a:spcPts val="730"/>
              </a:spcBef>
            </a:pPr>
            <a:r>
              <a:rPr dirty="0" sz="1000" spc="-5">
                <a:solidFill>
                  <a:srgbClr val="010202"/>
                </a:solidFill>
                <a:latin typeface="Times New Roman"/>
                <a:cs typeface="Times New Roman"/>
              </a:rPr>
              <a:t>For </a:t>
            </a:r>
            <a:r>
              <a:rPr dirty="0" sz="1000">
                <a:solidFill>
                  <a:srgbClr val="010202"/>
                </a:solidFill>
                <a:latin typeface="Times New Roman"/>
                <a:cs typeface="Times New Roman"/>
              </a:rPr>
              <a:t>path </a:t>
            </a:r>
            <a:r>
              <a:rPr dirty="0" sz="1000" spc="-5" i="1">
                <a:solidFill>
                  <a:srgbClr val="010202"/>
                </a:solidFill>
                <a:latin typeface="Times New Roman"/>
                <a:cs typeface="Times New Roman"/>
              </a:rPr>
              <a:t>(i) </a:t>
            </a:r>
            <a:r>
              <a:rPr dirty="0" sz="1000" i="1">
                <a:solidFill>
                  <a:srgbClr val="010202"/>
                </a:solidFill>
                <a:latin typeface="Times New Roman"/>
                <a:cs typeface="Times New Roman"/>
              </a:rPr>
              <a:t>q=</a:t>
            </a:r>
            <a:r>
              <a:rPr dirty="0" sz="1000">
                <a:solidFill>
                  <a:srgbClr val="010202"/>
                </a:solidFill>
                <a:latin typeface="Times New Roman"/>
                <a:cs typeface="Times New Roman"/>
              </a:rPr>
              <a:t>–9.12+the </a:t>
            </a:r>
            <a:r>
              <a:rPr dirty="0" sz="1000" spc="-5">
                <a:solidFill>
                  <a:srgbClr val="010202"/>
                </a:solidFill>
                <a:latin typeface="Times New Roman"/>
                <a:cs typeface="Times New Roman"/>
              </a:rPr>
              <a:t>area</a:t>
            </a:r>
            <a:r>
              <a:rPr dirty="0" sz="1000" spc="-15">
                <a:solidFill>
                  <a:srgbClr val="010202"/>
                </a:solidFill>
                <a:latin typeface="Times New Roman"/>
                <a:cs typeface="Times New Roman"/>
              </a:rPr>
              <a:t> </a:t>
            </a:r>
            <a:r>
              <a:rPr dirty="0" sz="1000" i="1">
                <a:solidFill>
                  <a:srgbClr val="010202"/>
                </a:solidFill>
                <a:latin typeface="Times New Roman"/>
                <a:cs typeface="Times New Roman"/>
              </a:rPr>
              <a:t>aeih</a:t>
            </a:r>
            <a:endParaRPr sz="1000">
              <a:latin typeface="Times New Roman"/>
              <a:cs typeface="Times New Roman"/>
            </a:endParaRPr>
          </a:p>
          <a:p>
            <a:pPr marL="29209">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path </a:t>
            </a:r>
            <a:r>
              <a:rPr dirty="0" sz="1000" spc="-5" i="1">
                <a:solidFill>
                  <a:srgbClr val="010202"/>
                </a:solidFill>
                <a:latin typeface="Times New Roman"/>
                <a:cs typeface="Times New Roman"/>
              </a:rPr>
              <a:t>(ii) </a:t>
            </a:r>
            <a:r>
              <a:rPr dirty="0" sz="1000" i="1">
                <a:solidFill>
                  <a:srgbClr val="010202"/>
                </a:solidFill>
                <a:latin typeface="Times New Roman"/>
                <a:cs typeface="Times New Roman"/>
              </a:rPr>
              <a:t>q=</a:t>
            </a:r>
            <a:r>
              <a:rPr dirty="0" sz="1000">
                <a:solidFill>
                  <a:srgbClr val="010202"/>
                </a:solidFill>
                <a:latin typeface="Times New Roman"/>
                <a:cs typeface="Times New Roman"/>
              </a:rPr>
              <a:t>–9.12+the </a:t>
            </a:r>
            <a:r>
              <a:rPr dirty="0" sz="1000" spc="-5">
                <a:solidFill>
                  <a:srgbClr val="010202"/>
                </a:solidFill>
                <a:latin typeface="Times New Roman"/>
                <a:cs typeface="Times New Roman"/>
              </a:rPr>
              <a:t>area</a:t>
            </a:r>
            <a:r>
              <a:rPr dirty="0" sz="1000" spc="-15">
                <a:solidFill>
                  <a:srgbClr val="010202"/>
                </a:solidFill>
                <a:latin typeface="Times New Roman"/>
                <a:cs typeface="Times New Roman"/>
              </a:rPr>
              <a:t> </a:t>
            </a:r>
            <a:r>
              <a:rPr dirty="0" sz="1000" spc="-5" i="1">
                <a:solidFill>
                  <a:srgbClr val="010202"/>
                </a:solidFill>
                <a:latin typeface="Times New Roman"/>
                <a:cs typeface="Times New Roman"/>
              </a:rPr>
              <a:t>dcih</a:t>
            </a:r>
            <a:endParaRPr sz="1000">
              <a:latin typeface="Times New Roman"/>
              <a:cs typeface="Times New Roman"/>
            </a:endParaRPr>
          </a:p>
          <a:p>
            <a:pPr marL="29209">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path </a:t>
            </a:r>
            <a:r>
              <a:rPr dirty="0" sz="1000" spc="-5" i="1">
                <a:solidFill>
                  <a:srgbClr val="010202"/>
                </a:solidFill>
                <a:latin typeface="Times New Roman"/>
                <a:cs typeface="Times New Roman"/>
              </a:rPr>
              <a:t>(iii) </a:t>
            </a:r>
            <a:r>
              <a:rPr dirty="0" sz="1000" i="1">
                <a:solidFill>
                  <a:srgbClr val="010202"/>
                </a:solidFill>
                <a:latin typeface="Times New Roman"/>
                <a:cs typeface="Times New Roman"/>
              </a:rPr>
              <a:t>q=</a:t>
            </a:r>
            <a:r>
              <a:rPr dirty="0" sz="1000">
                <a:solidFill>
                  <a:srgbClr val="010202"/>
                </a:solidFill>
                <a:latin typeface="Times New Roman"/>
                <a:cs typeface="Times New Roman"/>
              </a:rPr>
              <a:t>–9.12+the </a:t>
            </a:r>
            <a:r>
              <a:rPr dirty="0" sz="1000" spc="-5">
                <a:solidFill>
                  <a:srgbClr val="010202"/>
                </a:solidFill>
                <a:latin typeface="Times New Roman"/>
                <a:cs typeface="Times New Roman"/>
              </a:rPr>
              <a:t>area </a:t>
            </a:r>
            <a:r>
              <a:rPr dirty="0" sz="1000" spc="20" i="1">
                <a:solidFill>
                  <a:srgbClr val="010202"/>
                </a:solidFill>
                <a:latin typeface="Times New Roman"/>
                <a:cs typeface="Times New Roman"/>
              </a:rPr>
              <a:t>abjh–</a:t>
            </a:r>
            <a:r>
              <a:rPr dirty="0" sz="1000" spc="20">
                <a:solidFill>
                  <a:srgbClr val="010202"/>
                </a:solidFill>
                <a:latin typeface="Times New Roman"/>
                <a:cs typeface="Times New Roman"/>
              </a:rPr>
              <a:t>the </a:t>
            </a:r>
            <a:r>
              <a:rPr dirty="0" sz="1000" spc="-5">
                <a:solidFill>
                  <a:srgbClr val="010202"/>
                </a:solidFill>
                <a:latin typeface="Times New Roman"/>
                <a:cs typeface="Times New Roman"/>
              </a:rPr>
              <a:t>area</a:t>
            </a:r>
            <a:r>
              <a:rPr dirty="0" sz="1000" spc="-40">
                <a:solidFill>
                  <a:srgbClr val="010202"/>
                </a:solidFill>
                <a:latin typeface="Times New Roman"/>
                <a:cs typeface="Times New Roman"/>
              </a:rPr>
              <a:t> </a:t>
            </a:r>
            <a:r>
              <a:rPr dirty="0" sz="1000" i="1">
                <a:solidFill>
                  <a:srgbClr val="010202"/>
                </a:solidFill>
                <a:latin typeface="Times New Roman"/>
                <a:cs typeface="Times New Roman"/>
              </a:rPr>
              <a:t>cbji</a:t>
            </a:r>
            <a:endParaRPr sz="1000">
              <a:latin typeface="Times New Roman"/>
              <a:cs typeface="Times New Roman"/>
            </a:endParaRPr>
          </a:p>
          <a:p>
            <a:pPr marL="29209">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path </a:t>
            </a:r>
            <a:r>
              <a:rPr dirty="0" sz="1000" spc="-5" i="1">
                <a:solidFill>
                  <a:srgbClr val="010202"/>
                </a:solidFill>
                <a:latin typeface="Times New Roman"/>
                <a:cs typeface="Times New Roman"/>
              </a:rPr>
              <a:t>(iv) </a:t>
            </a:r>
            <a:r>
              <a:rPr dirty="0" sz="1000" i="1">
                <a:solidFill>
                  <a:srgbClr val="010202"/>
                </a:solidFill>
                <a:latin typeface="Times New Roman"/>
                <a:cs typeface="Times New Roman"/>
              </a:rPr>
              <a:t>q=</a:t>
            </a:r>
            <a:r>
              <a:rPr dirty="0" sz="1000">
                <a:solidFill>
                  <a:srgbClr val="010202"/>
                </a:solidFill>
                <a:latin typeface="Times New Roman"/>
                <a:cs typeface="Times New Roman"/>
              </a:rPr>
              <a:t>–9.12+the </a:t>
            </a:r>
            <a:r>
              <a:rPr dirty="0" sz="1000" spc="-5">
                <a:solidFill>
                  <a:srgbClr val="010202"/>
                </a:solidFill>
                <a:latin typeface="Times New Roman"/>
                <a:cs typeface="Times New Roman"/>
              </a:rPr>
              <a:t>area</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fcih</a:t>
            </a:r>
            <a:endParaRPr sz="1000">
              <a:latin typeface="Times New Roman"/>
              <a:cs typeface="Times New Roman"/>
            </a:endParaRPr>
          </a:p>
          <a:p>
            <a:pPr marL="29209">
              <a:lnSpc>
                <a:spcPct val="100000"/>
              </a:lnSpc>
            </a:pPr>
            <a:r>
              <a:rPr dirty="0" sz="1000" spc="-5">
                <a:solidFill>
                  <a:srgbClr val="010202"/>
                </a:solidFill>
                <a:latin typeface="Times New Roman"/>
                <a:cs typeface="Times New Roman"/>
              </a:rPr>
              <a:t>For </a:t>
            </a:r>
            <a:r>
              <a:rPr dirty="0" sz="1000">
                <a:solidFill>
                  <a:srgbClr val="010202"/>
                </a:solidFill>
                <a:latin typeface="Times New Roman"/>
                <a:cs typeface="Times New Roman"/>
              </a:rPr>
              <a:t>path </a:t>
            </a:r>
            <a:r>
              <a:rPr dirty="0" sz="1000" spc="-5" i="1">
                <a:solidFill>
                  <a:srgbClr val="010202"/>
                </a:solidFill>
                <a:latin typeface="Times New Roman"/>
                <a:cs typeface="Times New Roman"/>
              </a:rPr>
              <a:t>(v) </a:t>
            </a:r>
            <a:r>
              <a:rPr dirty="0" sz="1000" i="1">
                <a:solidFill>
                  <a:srgbClr val="010202"/>
                </a:solidFill>
                <a:latin typeface="Times New Roman"/>
                <a:cs typeface="Times New Roman"/>
              </a:rPr>
              <a:t>q=</a:t>
            </a:r>
            <a:r>
              <a:rPr dirty="0" sz="1000">
                <a:solidFill>
                  <a:srgbClr val="010202"/>
                </a:solidFill>
                <a:latin typeface="Times New Roman"/>
                <a:cs typeface="Times New Roman"/>
              </a:rPr>
              <a:t>–9.12+the </a:t>
            </a:r>
            <a:r>
              <a:rPr dirty="0" sz="1000" spc="-5">
                <a:solidFill>
                  <a:srgbClr val="010202"/>
                </a:solidFill>
                <a:latin typeface="Times New Roman"/>
                <a:cs typeface="Times New Roman"/>
              </a:rPr>
              <a:t>area</a:t>
            </a:r>
            <a:r>
              <a:rPr dirty="0" sz="1000" spc="-65">
                <a:solidFill>
                  <a:srgbClr val="010202"/>
                </a:solidFill>
                <a:latin typeface="Times New Roman"/>
                <a:cs typeface="Times New Roman"/>
              </a:rPr>
              <a:t> </a:t>
            </a:r>
            <a:r>
              <a:rPr dirty="0" sz="1000" spc="-5" i="1">
                <a:solidFill>
                  <a:srgbClr val="010202"/>
                </a:solidFill>
                <a:latin typeface="Times New Roman"/>
                <a:cs typeface="Times New Roman"/>
              </a:rPr>
              <a:t>agih</a:t>
            </a:r>
            <a:endParaRPr sz="1000">
              <a:latin typeface="Times New Roman"/>
              <a:cs typeface="Times New Roman"/>
            </a:endParaRPr>
          </a:p>
          <a:p>
            <a:pPr>
              <a:lnSpc>
                <a:spcPct val="100000"/>
              </a:lnSpc>
              <a:spcBef>
                <a:spcPts val="20"/>
              </a:spcBef>
            </a:pPr>
            <a:endParaRPr sz="1450">
              <a:latin typeface="Times New Roman"/>
              <a:cs typeface="Times New Roman"/>
            </a:endParaRPr>
          </a:p>
          <a:p>
            <a:pPr algn="ctr">
              <a:lnSpc>
                <a:spcPct val="100000"/>
              </a:lnSpc>
            </a:pPr>
            <a:r>
              <a:rPr dirty="0" sz="1000" b="1">
                <a:solidFill>
                  <a:srgbClr val="010202"/>
                </a:solidFill>
                <a:latin typeface="Times New Roman"/>
                <a:cs typeface="Times New Roman"/>
              </a:rPr>
              <a:t>PROBLEMS</a:t>
            </a:r>
            <a:endParaRPr sz="1000">
              <a:latin typeface="Times New Roman"/>
              <a:cs typeface="Times New Roman"/>
            </a:endParaRPr>
          </a:p>
          <a:p>
            <a:pPr>
              <a:lnSpc>
                <a:spcPct val="100000"/>
              </a:lnSpc>
            </a:pPr>
            <a:endParaRPr sz="1150">
              <a:latin typeface="Times New Roman"/>
              <a:cs typeface="Times New Roman"/>
            </a:endParaRPr>
          </a:p>
          <a:p>
            <a:pPr algn="just" lvl="1" marL="177800" marR="43180" indent="-127000">
              <a:lnSpc>
                <a:spcPct val="100000"/>
              </a:lnSpc>
              <a:buFont typeface="Times New Roman"/>
              <a:buAutoNum type="arabicPeriod"/>
              <a:tabLst>
                <a:tab pos="245110" algn="l"/>
              </a:tabLst>
            </a:pPr>
            <a:r>
              <a:rPr dirty="0" sz="1000" spc="-5">
                <a:solidFill>
                  <a:srgbClr val="010202"/>
                </a:solidFill>
                <a:latin typeface="Times New Roman"/>
                <a:cs typeface="Times New Roman"/>
              </a:rPr>
              <a:t>An ideal gas at 300 K has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volume of 15 liters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15 atm. Calculate (1)  the final volume of the system, (2) the work done by the system, (3) the heat entering  </a:t>
            </a:r>
            <a:r>
              <a:rPr dirty="0" sz="1000">
                <a:solidFill>
                  <a:srgbClr val="010202"/>
                </a:solidFill>
                <a:latin typeface="Times New Roman"/>
                <a:cs typeface="Times New Roman"/>
              </a:rPr>
              <a:t>or leaving the system, (4) the change in the internal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and (5) the change in the  enthalpy when the gas</a:t>
            </a:r>
            <a:r>
              <a:rPr dirty="0" sz="1000" spc="-5">
                <a:solidFill>
                  <a:srgbClr val="010202"/>
                </a:solidFill>
                <a:latin typeface="Times New Roman"/>
                <a:cs typeface="Times New Roman"/>
              </a:rPr>
              <a:t> undergoes</a:t>
            </a:r>
            <a:endParaRPr sz="1000">
              <a:latin typeface="Times New Roman"/>
              <a:cs typeface="Times New Roman"/>
            </a:endParaRPr>
          </a:p>
          <a:p>
            <a:pPr algn="just" lvl="2" marL="398145" indent="-120650">
              <a:lnSpc>
                <a:spcPct val="100000"/>
              </a:lnSpc>
              <a:buAutoNum type="alphaLcPeriod"/>
              <a:tabLst>
                <a:tab pos="398780" algn="l"/>
              </a:tabLst>
            </a:pPr>
            <a:r>
              <a:rPr dirty="0" sz="1000" spc="-5">
                <a:solidFill>
                  <a:srgbClr val="010202"/>
                </a:solidFill>
                <a:latin typeface="Times New Roman"/>
                <a:cs typeface="Times New Roman"/>
              </a:rPr>
              <a:t>A reversible isothermal expansion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10</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atm</a:t>
            </a:r>
            <a:endParaRPr sz="1000">
              <a:latin typeface="Times New Roman"/>
              <a:cs typeface="Times New Roman"/>
            </a:endParaRPr>
          </a:p>
          <a:p>
            <a:pPr algn="just" lvl="2" marL="405130" indent="-127635">
              <a:lnSpc>
                <a:spcPct val="100000"/>
              </a:lnSpc>
              <a:buAutoNum type="alphaLcPeriod"/>
              <a:tabLst>
                <a:tab pos="405765" algn="l"/>
              </a:tabLst>
            </a:pPr>
            <a:r>
              <a:rPr dirty="0" sz="1000" spc="-5">
                <a:solidFill>
                  <a:srgbClr val="010202"/>
                </a:solidFill>
                <a:latin typeface="Times New Roman"/>
                <a:cs typeface="Times New Roman"/>
              </a:rPr>
              <a:t>A reversible adiabatic expansion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10</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atm</a:t>
            </a:r>
            <a:endParaRPr sz="1000">
              <a:latin typeface="Times New Roman"/>
              <a:cs typeface="Times New Roman"/>
            </a:endParaRPr>
          </a:p>
          <a:p>
            <a:pPr marL="278130">
              <a:lnSpc>
                <a:spcPct val="100000"/>
              </a:lnSpc>
            </a:pPr>
            <a:r>
              <a:rPr dirty="0" sz="1000" spc="-5">
                <a:solidFill>
                  <a:srgbClr val="010202"/>
                </a:solidFill>
                <a:latin typeface="Times New Roman"/>
                <a:cs typeface="Times New Roman"/>
              </a:rPr>
              <a:t>The constant volume molar heat capacity of the gas,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 </a:t>
            </a:r>
            <a:r>
              <a:rPr dirty="0" sz="1000">
                <a:solidFill>
                  <a:srgbClr val="010202"/>
                </a:solidFill>
                <a:latin typeface="Times New Roman"/>
                <a:cs typeface="Times New Roman"/>
              </a:rPr>
              <a:t>has the value 1.5</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R.</a:t>
            </a:r>
            <a:endParaRPr sz="1000">
              <a:latin typeface="Times New Roman"/>
              <a:cs typeface="Times New Roman"/>
            </a:endParaRPr>
          </a:p>
          <a:p>
            <a:pPr algn="just" lvl="1" marL="177165" marR="43815" indent="-127000">
              <a:lnSpc>
                <a:spcPct val="100000"/>
              </a:lnSpc>
              <a:spcBef>
                <a:spcPts val="370"/>
              </a:spcBef>
              <a:buFont typeface="Times New Roman"/>
              <a:buAutoNum type="arabicPeriod" startAt="2"/>
              <a:tabLst>
                <a:tab pos="271780" algn="l"/>
              </a:tabLst>
            </a:pPr>
            <a:r>
              <a:rPr dirty="0" sz="1000" spc="-5">
                <a:solidFill>
                  <a:srgbClr val="010202"/>
                </a:solidFill>
                <a:latin typeface="Times New Roman"/>
                <a:cs typeface="Times New Roman"/>
              </a:rPr>
              <a:t>One mole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in the initial state </a:t>
            </a:r>
            <a:r>
              <a:rPr dirty="0" sz="1000" spc="-5" i="1">
                <a:solidFill>
                  <a:srgbClr val="010202"/>
                </a:solidFill>
                <a:latin typeface="Times New Roman"/>
                <a:cs typeface="Times New Roman"/>
              </a:rPr>
              <a:t>T</a:t>
            </a:r>
            <a:r>
              <a:rPr dirty="0" sz="1000" spc="-5">
                <a:solidFill>
                  <a:srgbClr val="010202"/>
                </a:solidFill>
                <a:latin typeface="Times New Roman"/>
                <a:cs typeface="Times New Roman"/>
              </a:rPr>
              <a:t>=273 K,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spc="-5">
                <a:solidFill>
                  <a:srgbClr val="010202"/>
                </a:solidFill>
                <a:latin typeface="Times New Roman"/>
                <a:cs typeface="Times New Roman"/>
              </a:rPr>
              <a:t>atm, is  subjected to the following three processes, each of which is conducted</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reversibly:</a:t>
            </a:r>
            <a:endParaRPr sz="100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120" y="403097"/>
            <a:ext cx="4664710" cy="7385684"/>
          </a:xfrm>
          <a:prstGeom prst="rect">
            <a:avLst/>
          </a:prstGeom>
        </p:spPr>
        <p:txBody>
          <a:bodyPr wrap="square" lIns="0" tIns="12700" rIns="0" bIns="0" rtlCol="0" vert="horz">
            <a:spAutoFit/>
          </a:bodyPr>
          <a:lstStyle/>
          <a:p>
            <a:pPr marL="262128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75" i="1">
                <a:solidFill>
                  <a:srgbClr val="231F20"/>
                </a:solidFill>
                <a:latin typeface="Times New Roman"/>
                <a:cs typeface="Times New Roman"/>
              </a:rPr>
              <a:t> </a:t>
            </a:r>
            <a:r>
              <a:rPr dirty="0" sz="1000">
                <a:solidFill>
                  <a:srgbClr val="231F20"/>
                </a:solidFill>
                <a:latin typeface="Times New Roman"/>
                <a:cs typeface="Times New Roman"/>
              </a:rPr>
              <a:t>39</a:t>
            </a:r>
            <a:endParaRPr sz="1000">
              <a:latin typeface="Times New Roman"/>
              <a:cs typeface="Times New Roman"/>
            </a:endParaRPr>
          </a:p>
          <a:p>
            <a:pPr marL="276225" indent="-120014">
              <a:lnSpc>
                <a:spcPts val="1170"/>
              </a:lnSpc>
              <a:spcBef>
                <a:spcPts val="819"/>
              </a:spcBef>
              <a:buAutoNum type="alphaLcPeriod"/>
              <a:tabLst>
                <a:tab pos="276860" algn="l"/>
              </a:tabLst>
            </a:pPr>
            <a:r>
              <a:rPr dirty="0" sz="1000" spc="-5">
                <a:solidFill>
                  <a:srgbClr val="010202"/>
                </a:solidFill>
                <a:latin typeface="Times New Roman"/>
                <a:cs typeface="Times New Roman"/>
              </a:rPr>
              <a:t>A doubling of its volume at constant</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pressure,</a:t>
            </a:r>
            <a:endParaRPr sz="1000">
              <a:latin typeface="Times New Roman"/>
              <a:cs typeface="Times New Roman"/>
            </a:endParaRPr>
          </a:p>
          <a:p>
            <a:pPr marL="281940" indent="-127635">
              <a:lnSpc>
                <a:spcPts val="1170"/>
              </a:lnSpc>
              <a:buAutoNum type="alphaLcPeriod"/>
              <a:tabLst>
                <a:tab pos="282575" algn="l"/>
              </a:tabLst>
            </a:pPr>
            <a:r>
              <a:rPr dirty="0" sz="1000" spc="-5">
                <a:solidFill>
                  <a:srgbClr val="010202"/>
                </a:solidFill>
                <a:latin typeface="Times New Roman"/>
                <a:cs typeface="Times New Roman"/>
              </a:rPr>
              <a:t>Then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doubling of its pressure at constant</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volume,</a:t>
            </a:r>
            <a:endParaRPr sz="1000">
              <a:latin typeface="Times New Roman"/>
              <a:cs typeface="Times New Roman"/>
            </a:endParaRPr>
          </a:p>
          <a:p>
            <a:pPr marL="274955" indent="-120650">
              <a:lnSpc>
                <a:spcPct val="100000"/>
              </a:lnSpc>
              <a:spcBef>
                <a:spcPts val="270"/>
              </a:spcBef>
              <a:buAutoNum type="alphaLcPeriod"/>
              <a:tabLst>
                <a:tab pos="275590" algn="l"/>
              </a:tabLst>
            </a:pPr>
            <a:r>
              <a:rPr dirty="0" sz="1000" spc="-5">
                <a:solidFill>
                  <a:srgbClr val="010202"/>
                </a:solidFill>
                <a:latin typeface="Times New Roman"/>
                <a:cs typeface="Times New Roman"/>
              </a:rPr>
              <a:t>Then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return to the initial state along the path </a:t>
            </a:r>
            <a:r>
              <a:rPr dirty="0" sz="1000" i="1">
                <a:solidFill>
                  <a:srgbClr val="010202"/>
                </a:solidFill>
                <a:latin typeface="Times New Roman"/>
                <a:cs typeface="Times New Roman"/>
              </a:rPr>
              <a:t>P</a:t>
            </a:r>
            <a:r>
              <a:rPr dirty="0" sz="1000">
                <a:solidFill>
                  <a:srgbClr val="010202"/>
                </a:solidFill>
                <a:latin typeface="Times New Roman"/>
                <a:cs typeface="Times New Roman"/>
              </a:rPr>
              <a:t>=6.643×10</a:t>
            </a:r>
            <a:r>
              <a:rPr dirty="0" baseline="33333" sz="1125">
                <a:solidFill>
                  <a:srgbClr val="010202"/>
                </a:solidFill>
                <a:latin typeface="Times New Roman"/>
                <a:cs typeface="Times New Roman"/>
              </a:rPr>
              <a:t>–4</a:t>
            </a:r>
            <a:r>
              <a:rPr dirty="0" sz="1000" i="1">
                <a:solidFill>
                  <a:srgbClr val="010202"/>
                </a:solidFill>
                <a:latin typeface="Times New Roman"/>
                <a:cs typeface="Times New Roman"/>
              </a:rPr>
              <a:t>V</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15">
                <a:solidFill>
                  <a:srgbClr val="010202"/>
                </a:solidFill>
                <a:latin typeface="Times New Roman"/>
                <a:cs typeface="Times New Roman"/>
              </a:rPr>
              <a:t> </a:t>
            </a:r>
            <a:r>
              <a:rPr dirty="0" sz="1000">
                <a:solidFill>
                  <a:srgbClr val="010202"/>
                </a:solidFill>
                <a:latin typeface="Times New Roman"/>
                <a:cs typeface="Times New Roman"/>
              </a:rPr>
              <a:t>0.6667.</a:t>
            </a:r>
            <a:endParaRPr sz="1000">
              <a:latin typeface="Times New Roman"/>
              <a:cs typeface="Times New Roman"/>
            </a:endParaRPr>
          </a:p>
          <a:p>
            <a:pPr algn="just" marL="290830">
              <a:lnSpc>
                <a:spcPct val="100000"/>
              </a:lnSpc>
              <a:spcBef>
                <a:spcPts val="800"/>
              </a:spcBef>
            </a:pPr>
            <a:r>
              <a:rPr dirty="0" sz="1000" spc="-5">
                <a:solidFill>
                  <a:srgbClr val="010202"/>
                </a:solidFill>
                <a:latin typeface="Times New Roman"/>
                <a:cs typeface="Times New Roman"/>
              </a:rPr>
              <a:t>Calculate the heat and work </a:t>
            </a:r>
            <a:r>
              <a:rPr dirty="0" sz="1000" spc="-10">
                <a:solidFill>
                  <a:srgbClr val="010202"/>
                </a:solidFill>
                <a:latin typeface="Times New Roman"/>
                <a:cs typeface="Times New Roman"/>
              </a:rPr>
              <a:t>effects </a:t>
            </a:r>
            <a:r>
              <a:rPr dirty="0" sz="1000" spc="-5">
                <a:solidFill>
                  <a:srgbClr val="010202"/>
                </a:solidFill>
                <a:latin typeface="Times New Roman"/>
                <a:cs typeface="Times New Roman"/>
              </a:rPr>
              <a:t>which occur during each of the three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processes.</a:t>
            </a:r>
            <a:endParaRPr sz="1000">
              <a:latin typeface="Times New Roman"/>
              <a:cs typeface="Times New Roman"/>
            </a:endParaRPr>
          </a:p>
          <a:p>
            <a:pPr algn="just" lvl="1" marL="190500" marR="44450" indent="-127000">
              <a:lnSpc>
                <a:spcPct val="100000"/>
              </a:lnSpc>
              <a:buFont typeface="Times New Roman"/>
              <a:buAutoNum type="arabicPeriod" startAt="3"/>
              <a:tabLst>
                <a:tab pos="274955" algn="l"/>
              </a:tabLst>
            </a:pPr>
            <a:r>
              <a:rPr dirty="0" sz="1000">
                <a:solidFill>
                  <a:srgbClr val="010202"/>
                </a:solidFill>
                <a:latin typeface="Times New Roman"/>
                <a:cs typeface="Times New Roman"/>
              </a:rPr>
              <a:t>The initial state of a quantity of monatomic ideal gas is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spc="-5">
                <a:solidFill>
                  <a:srgbClr val="010202"/>
                </a:solidFill>
                <a:latin typeface="Times New Roman"/>
                <a:cs typeface="Times New Roman"/>
              </a:rPr>
              <a:t>atm, </a:t>
            </a:r>
            <a:r>
              <a:rPr dirty="0" sz="1000" i="1">
                <a:solidFill>
                  <a:srgbClr val="010202"/>
                </a:solidFill>
                <a:latin typeface="Times New Roman"/>
                <a:cs typeface="Times New Roman"/>
              </a:rPr>
              <a:t>V=</a:t>
            </a:r>
            <a:r>
              <a:rPr dirty="0" sz="1000">
                <a:solidFill>
                  <a:srgbClr val="010202"/>
                </a:solidFill>
                <a:latin typeface="Times New Roman"/>
                <a:cs typeface="Times New Roman"/>
              </a:rPr>
              <a:t>1 </a:t>
            </a:r>
            <a:r>
              <a:rPr dirty="0" sz="1000" spc="-15">
                <a:solidFill>
                  <a:srgbClr val="010202"/>
                </a:solidFill>
                <a:latin typeface="Times New Roman"/>
                <a:cs typeface="Times New Roman"/>
              </a:rPr>
              <a:t>liter, </a:t>
            </a:r>
            <a:r>
              <a:rPr dirty="0" sz="1000" spc="-5">
                <a:solidFill>
                  <a:srgbClr val="010202"/>
                </a:solidFill>
                <a:latin typeface="Times New Roman"/>
                <a:cs typeface="Times New Roman"/>
              </a:rPr>
              <a:t>and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=373 </a:t>
            </a:r>
            <a:r>
              <a:rPr dirty="0" sz="1000" spc="-5">
                <a:solidFill>
                  <a:srgbClr val="010202"/>
                </a:solidFill>
                <a:latin typeface="Times New Roman"/>
                <a:cs typeface="Times New Roman"/>
              </a:rPr>
              <a:t>K. The gas is isothermally expanded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volume of </a:t>
            </a:r>
            <a:r>
              <a:rPr dirty="0" sz="1000">
                <a:solidFill>
                  <a:srgbClr val="010202"/>
                </a:solidFill>
                <a:latin typeface="Times New Roman"/>
                <a:cs typeface="Times New Roman"/>
              </a:rPr>
              <a:t>2 </a:t>
            </a:r>
            <a:r>
              <a:rPr dirty="0" sz="1000" spc="-5">
                <a:solidFill>
                  <a:srgbClr val="010202"/>
                </a:solidFill>
                <a:latin typeface="Times New Roman"/>
                <a:cs typeface="Times New Roman"/>
              </a:rPr>
              <a:t>liters and is then cooled  at constant pressure to the volume </a:t>
            </a:r>
            <a:r>
              <a:rPr dirty="0" sz="1000" spc="-65" i="1">
                <a:solidFill>
                  <a:srgbClr val="010202"/>
                </a:solidFill>
                <a:latin typeface="Times New Roman"/>
                <a:cs typeface="Times New Roman"/>
              </a:rPr>
              <a:t>V. </a:t>
            </a:r>
            <a:r>
              <a:rPr dirty="0" sz="1000">
                <a:solidFill>
                  <a:srgbClr val="010202"/>
                </a:solidFill>
                <a:latin typeface="Times New Roman"/>
                <a:cs typeface="Times New Roman"/>
              </a:rPr>
              <a:t>This volume is such that a reversible adiabatic  </a:t>
            </a:r>
            <a:r>
              <a:rPr dirty="0" sz="1000" spc="-5">
                <a:solidFill>
                  <a:srgbClr val="010202"/>
                </a:solidFill>
                <a:latin typeface="Times New Roman"/>
                <a:cs typeface="Times New Roman"/>
              </a:rPr>
              <a:t>compression 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returns the system to its initial state. All of the  changes of state are conducted </a:t>
            </a:r>
            <a:r>
              <a:rPr dirty="0" sz="1000" spc="-15">
                <a:solidFill>
                  <a:srgbClr val="010202"/>
                </a:solidFill>
                <a:latin typeface="Times New Roman"/>
                <a:cs typeface="Times New Roman"/>
              </a:rPr>
              <a:t>reversibly. </a:t>
            </a:r>
            <a:r>
              <a:rPr dirty="0" sz="1000" spc="-5">
                <a:solidFill>
                  <a:srgbClr val="010202"/>
                </a:solidFill>
                <a:latin typeface="Times New Roman"/>
                <a:cs typeface="Times New Roman"/>
              </a:rPr>
              <a:t>Calculate the value of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and the total work  </a:t>
            </a:r>
            <a:r>
              <a:rPr dirty="0" sz="1000">
                <a:solidFill>
                  <a:srgbClr val="010202"/>
                </a:solidFill>
                <a:latin typeface="Times New Roman"/>
                <a:cs typeface="Times New Roman"/>
              </a:rPr>
              <a:t>done on or by the</a:t>
            </a:r>
            <a:r>
              <a:rPr dirty="0" sz="1000" spc="-5">
                <a:solidFill>
                  <a:srgbClr val="010202"/>
                </a:solidFill>
                <a:latin typeface="Times New Roman"/>
                <a:cs typeface="Times New Roman"/>
              </a:rPr>
              <a:t> </a:t>
            </a:r>
            <a:r>
              <a:rPr dirty="0" sz="1000">
                <a:solidFill>
                  <a:srgbClr val="010202"/>
                </a:solidFill>
                <a:latin typeface="Times New Roman"/>
                <a:cs typeface="Times New Roman"/>
              </a:rPr>
              <a:t>gas.</a:t>
            </a:r>
            <a:endParaRPr sz="1000">
              <a:latin typeface="Times New Roman"/>
              <a:cs typeface="Times New Roman"/>
            </a:endParaRPr>
          </a:p>
          <a:p>
            <a:pPr algn="just" lvl="1" marL="190500" marR="44450" indent="-127000">
              <a:lnSpc>
                <a:spcPct val="100000"/>
              </a:lnSpc>
              <a:buFont typeface="Times New Roman"/>
              <a:buAutoNum type="arabicPeriod" startAt="3"/>
              <a:tabLst>
                <a:tab pos="274955" algn="l"/>
              </a:tabLst>
            </a:pPr>
            <a:r>
              <a:rPr dirty="0" sz="1000" spc="-25">
                <a:solidFill>
                  <a:srgbClr val="010202"/>
                </a:solidFill>
                <a:latin typeface="Times New Roman"/>
                <a:cs typeface="Times New Roman"/>
              </a:rPr>
              <a:t>Two </a:t>
            </a:r>
            <a:r>
              <a:rPr dirty="0" sz="1000" spc="-5">
                <a:solidFill>
                  <a:srgbClr val="010202"/>
                </a:solidFill>
                <a:latin typeface="Times New Roman"/>
                <a:cs typeface="Times New Roman"/>
              </a:rPr>
              <a:t>moles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monatomic ideal gas are contained at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pressure of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temperature of 300 K. 34,166 joules of heat are transferred to the gas,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a:t>
            </a:r>
            <a:r>
              <a:rPr dirty="0" sz="1000">
                <a:solidFill>
                  <a:srgbClr val="010202"/>
                </a:solidFill>
                <a:latin typeface="Times New Roman"/>
                <a:cs typeface="Times New Roman"/>
              </a:rPr>
              <a:t>which the gas expands and does 1216 joules of work against its surroundings. The  </a:t>
            </a:r>
            <a:r>
              <a:rPr dirty="0" sz="1000" spc="-5">
                <a:solidFill>
                  <a:srgbClr val="010202"/>
                </a:solidFill>
                <a:latin typeface="Times New Roman"/>
                <a:cs typeface="Times New Roman"/>
              </a:rPr>
              <a:t>process is reversible. Calculate the final temperature of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gas.</a:t>
            </a:r>
            <a:endParaRPr sz="1000">
              <a:latin typeface="Times New Roman"/>
              <a:cs typeface="Times New Roman"/>
            </a:endParaRPr>
          </a:p>
          <a:p>
            <a:pPr lvl="1" marL="262890" indent="-200025">
              <a:lnSpc>
                <a:spcPct val="100000"/>
              </a:lnSpc>
              <a:buFont typeface="Times New Roman"/>
              <a:buAutoNum type="arabicPeriod" startAt="3"/>
              <a:tabLst>
                <a:tab pos="263525" algn="l"/>
              </a:tabLst>
            </a:pPr>
            <a:r>
              <a:rPr dirty="0" sz="1000">
                <a:solidFill>
                  <a:srgbClr val="010202"/>
                </a:solidFill>
                <a:latin typeface="Times New Roman"/>
                <a:cs typeface="Times New Roman"/>
              </a:rPr>
              <a:t>One</a:t>
            </a:r>
            <a:r>
              <a:rPr dirty="0" sz="1000" spc="65">
                <a:solidFill>
                  <a:srgbClr val="010202"/>
                </a:solidFill>
                <a:latin typeface="Times New Roman"/>
                <a:cs typeface="Times New Roman"/>
              </a:rPr>
              <a:t> </a:t>
            </a:r>
            <a:r>
              <a:rPr dirty="0" sz="1000">
                <a:solidFill>
                  <a:srgbClr val="010202"/>
                </a:solidFill>
                <a:latin typeface="Times New Roman"/>
                <a:cs typeface="Times New Roman"/>
              </a:rPr>
              <a:t>mole</a:t>
            </a:r>
            <a:r>
              <a:rPr dirty="0" sz="1000" spc="65">
                <a:solidFill>
                  <a:srgbClr val="010202"/>
                </a:solidFill>
                <a:latin typeface="Times New Roman"/>
                <a:cs typeface="Times New Roman"/>
              </a:rPr>
              <a:t> </a:t>
            </a:r>
            <a:r>
              <a:rPr dirty="0" sz="100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N</a:t>
            </a:r>
            <a:r>
              <a:rPr dirty="0" baseline="-33333" sz="1125">
                <a:solidFill>
                  <a:srgbClr val="010202"/>
                </a:solidFill>
                <a:latin typeface="Times New Roman"/>
                <a:cs typeface="Times New Roman"/>
              </a:rPr>
              <a:t>2</a:t>
            </a:r>
            <a:r>
              <a:rPr dirty="0" baseline="-33333" sz="1125" spc="195">
                <a:solidFill>
                  <a:srgbClr val="010202"/>
                </a:solidFill>
                <a:latin typeface="Times New Roman"/>
                <a:cs typeface="Times New Roman"/>
              </a:rPr>
              <a:t> </a:t>
            </a:r>
            <a:r>
              <a:rPr dirty="0" sz="1000">
                <a:solidFill>
                  <a:srgbClr val="010202"/>
                </a:solidFill>
                <a:latin typeface="Times New Roman"/>
                <a:cs typeface="Times New Roman"/>
              </a:rPr>
              <a:t>gas</a:t>
            </a:r>
            <a:r>
              <a:rPr dirty="0" sz="1000" spc="65">
                <a:solidFill>
                  <a:srgbClr val="010202"/>
                </a:solidFill>
                <a:latin typeface="Times New Roman"/>
                <a:cs typeface="Times New Roman"/>
              </a:rPr>
              <a:t> </a:t>
            </a:r>
            <a:r>
              <a:rPr dirty="0" sz="1000">
                <a:solidFill>
                  <a:srgbClr val="010202"/>
                </a:solidFill>
                <a:latin typeface="Times New Roman"/>
                <a:cs typeface="Times New Roman"/>
              </a:rPr>
              <a:t>is</a:t>
            </a:r>
            <a:r>
              <a:rPr dirty="0" sz="1000" spc="65">
                <a:solidFill>
                  <a:srgbClr val="010202"/>
                </a:solidFill>
                <a:latin typeface="Times New Roman"/>
                <a:cs typeface="Times New Roman"/>
              </a:rPr>
              <a:t> </a:t>
            </a:r>
            <a:r>
              <a:rPr dirty="0" sz="1000">
                <a:solidFill>
                  <a:srgbClr val="010202"/>
                </a:solidFill>
                <a:latin typeface="Times New Roman"/>
                <a:cs typeface="Times New Roman"/>
              </a:rPr>
              <a:t>contained</a:t>
            </a:r>
            <a:r>
              <a:rPr dirty="0" sz="1000" spc="65">
                <a:solidFill>
                  <a:srgbClr val="010202"/>
                </a:solidFill>
                <a:latin typeface="Times New Roman"/>
                <a:cs typeface="Times New Roman"/>
              </a:rPr>
              <a:t> </a:t>
            </a:r>
            <a:r>
              <a:rPr dirty="0" sz="1000">
                <a:solidFill>
                  <a:srgbClr val="010202"/>
                </a:solidFill>
                <a:latin typeface="Times New Roman"/>
                <a:cs typeface="Times New Roman"/>
              </a:rPr>
              <a:t>at</a:t>
            </a:r>
            <a:r>
              <a:rPr dirty="0" sz="1000" spc="65">
                <a:solidFill>
                  <a:srgbClr val="010202"/>
                </a:solidFill>
                <a:latin typeface="Times New Roman"/>
                <a:cs typeface="Times New Roman"/>
              </a:rPr>
              <a:t> </a:t>
            </a:r>
            <a:r>
              <a:rPr dirty="0" sz="1000">
                <a:solidFill>
                  <a:srgbClr val="010202"/>
                </a:solidFill>
                <a:latin typeface="Times New Roman"/>
                <a:cs typeface="Times New Roman"/>
              </a:rPr>
              <a:t>273</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70">
                <a:solidFill>
                  <a:srgbClr val="010202"/>
                </a:solidFill>
                <a:latin typeface="Times New Roman"/>
                <a:cs typeface="Times New Roman"/>
              </a:rPr>
              <a:t> </a:t>
            </a:r>
            <a:r>
              <a:rPr dirty="0" sz="1000">
                <a:solidFill>
                  <a:srgbClr val="010202"/>
                </a:solidFill>
                <a:latin typeface="Times New Roman"/>
                <a:cs typeface="Times New Roman"/>
              </a:rPr>
              <a:t>and</a:t>
            </a:r>
            <a:r>
              <a:rPr dirty="0" sz="1000" spc="70">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a:solidFill>
                  <a:srgbClr val="010202"/>
                </a:solidFill>
                <a:latin typeface="Times New Roman"/>
                <a:cs typeface="Times New Roman"/>
              </a:rPr>
              <a:t>pressure</a:t>
            </a:r>
            <a:r>
              <a:rPr dirty="0" sz="1000" spc="65">
                <a:solidFill>
                  <a:srgbClr val="010202"/>
                </a:solidFill>
                <a:latin typeface="Times New Roman"/>
                <a:cs typeface="Times New Roman"/>
              </a:rPr>
              <a:t> </a:t>
            </a:r>
            <a:r>
              <a:rPr dirty="0" sz="1000">
                <a:solidFill>
                  <a:srgbClr val="010202"/>
                </a:solidFill>
                <a:latin typeface="Times New Roman"/>
                <a:cs typeface="Times New Roman"/>
              </a:rPr>
              <a:t>of</a:t>
            </a:r>
            <a:r>
              <a:rPr dirty="0" sz="1000" spc="65">
                <a:solidFill>
                  <a:srgbClr val="010202"/>
                </a:solidFill>
                <a:latin typeface="Times New Roman"/>
                <a:cs typeface="Times New Roman"/>
              </a:rPr>
              <a:t> </a:t>
            </a:r>
            <a:r>
              <a:rPr dirty="0" sz="1000">
                <a:solidFill>
                  <a:srgbClr val="010202"/>
                </a:solidFill>
                <a:latin typeface="Times New Roman"/>
                <a:cs typeface="Times New Roman"/>
              </a:rPr>
              <a:t>1</a:t>
            </a:r>
            <a:r>
              <a:rPr dirty="0" sz="1000" spc="65">
                <a:solidFill>
                  <a:srgbClr val="010202"/>
                </a:solidFill>
                <a:latin typeface="Times New Roman"/>
                <a:cs typeface="Times New Roman"/>
              </a:rPr>
              <a:t> </a:t>
            </a:r>
            <a:r>
              <a:rPr dirty="0" sz="1000">
                <a:solidFill>
                  <a:srgbClr val="010202"/>
                </a:solidFill>
                <a:latin typeface="Times New Roman"/>
                <a:cs typeface="Times New Roman"/>
              </a:rPr>
              <a:t>atm.</a:t>
            </a:r>
            <a:r>
              <a:rPr dirty="0" sz="1000" spc="65">
                <a:solidFill>
                  <a:srgbClr val="010202"/>
                </a:solidFill>
                <a:latin typeface="Times New Roman"/>
                <a:cs typeface="Times New Roman"/>
              </a:rPr>
              <a:t> </a:t>
            </a:r>
            <a:r>
              <a:rPr dirty="0" sz="1000">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a:solidFill>
                  <a:srgbClr val="010202"/>
                </a:solidFill>
                <a:latin typeface="Times New Roman"/>
                <a:cs typeface="Times New Roman"/>
              </a:rPr>
              <a:t>addition</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endParaRPr sz="1000">
              <a:latin typeface="Times New Roman"/>
              <a:cs typeface="Times New Roman"/>
            </a:endParaRPr>
          </a:p>
          <a:p>
            <a:pPr algn="just" marL="190500" marR="43815">
              <a:lnSpc>
                <a:spcPct val="100000"/>
              </a:lnSpc>
              <a:spcBef>
                <a:spcPts val="375"/>
              </a:spcBef>
            </a:pPr>
            <a:r>
              <a:rPr dirty="0" sz="1000">
                <a:solidFill>
                  <a:srgbClr val="010202"/>
                </a:solidFill>
                <a:latin typeface="Times New Roman"/>
                <a:cs typeface="Times New Roman"/>
              </a:rPr>
              <a:t>3000 joules of heat to the gas at constant pressure causes 832 joules of work to be  done during the expansion. Calculate (a) the </a:t>
            </a:r>
            <a:r>
              <a:rPr dirty="0" sz="1000" spc="-5">
                <a:solidFill>
                  <a:srgbClr val="010202"/>
                </a:solidFill>
                <a:latin typeface="Times New Roman"/>
                <a:cs typeface="Times New Roman"/>
              </a:rPr>
              <a:t>final </a:t>
            </a:r>
            <a:r>
              <a:rPr dirty="0" sz="1000">
                <a:solidFill>
                  <a:srgbClr val="010202"/>
                </a:solidFill>
                <a:latin typeface="Times New Roman"/>
                <a:cs typeface="Times New Roman"/>
              </a:rPr>
              <a:t>state of the gas, (b) the values of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H</a:t>
            </a:r>
            <a:r>
              <a:rPr dirty="0" sz="1000" spc="75" i="1">
                <a:solidFill>
                  <a:srgbClr val="010202"/>
                </a:solidFill>
                <a:latin typeface="Times New Roman"/>
                <a:cs typeface="Times New Roman"/>
              </a:rPr>
              <a:t> </a:t>
            </a:r>
            <a:r>
              <a:rPr dirty="0" sz="1000" spc="-5">
                <a:solidFill>
                  <a:srgbClr val="010202"/>
                </a:solidFill>
                <a:latin typeface="Times New Roman"/>
                <a:cs typeface="Times New Roman"/>
              </a:rPr>
              <a:t>for</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change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(c)</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values</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80">
                <a:solidFill>
                  <a:srgbClr val="010202"/>
                </a:solidFill>
                <a:latin typeface="Times New Roman"/>
                <a:cs typeface="Times New Roman"/>
              </a:rPr>
              <a:t>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a:t>
            </a:r>
            <a:r>
              <a:rPr dirty="0" baseline="-33333" sz="1125" spc="19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75">
                <a:solidFill>
                  <a:srgbClr val="010202"/>
                </a:solidFill>
                <a:latin typeface="Times New Roman"/>
                <a:cs typeface="Times New Roman"/>
              </a:rPr>
              <a:t>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baseline="-33333" sz="1125" spc="202" i="1">
                <a:solidFill>
                  <a:srgbClr val="010202"/>
                </a:solidFill>
                <a:latin typeface="Times New Roman"/>
                <a:cs typeface="Times New Roman"/>
              </a:rPr>
              <a:t> </a:t>
            </a:r>
            <a:r>
              <a:rPr dirty="0" sz="1000">
                <a:solidFill>
                  <a:srgbClr val="010202"/>
                </a:solidFill>
                <a:latin typeface="Times New Roman"/>
                <a:cs typeface="Times New Roman"/>
              </a:rPr>
              <a:t>for</a:t>
            </a:r>
            <a:r>
              <a:rPr dirty="0" sz="1000" spc="75">
                <a:solidFill>
                  <a:srgbClr val="010202"/>
                </a:solidFill>
                <a:latin typeface="Times New Roman"/>
                <a:cs typeface="Times New Roman"/>
              </a:rPr>
              <a:t> </a:t>
            </a:r>
            <a:r>
              <a:rPr dirty="0" sz="1000">
                <a:solidFill>
                  <a:srgbClr val="010202"/>
                </a:solidFill>
                <a:latin typeface="Times New Roman"/>
                <a:cs typeface="Times New Roman"/>
              </a:rPr>
              <a:t>N</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Assume</a:t>
            </a:r>
            <a:r>
              <a:rPr dirty="0" sz="1000" spc="75">
                <a:solidFill>
                  <a:srgbClr val="010202"/>
                </a:solidFill>
                <a:latin typeface="Times New Roman"/>
                <a:cs typeface="Times New Roman"/>
              </a:rPr>
              <a:t> </a:t>
            </a:r>
            <a:r>
              <a:rPr dirty="0" sz="1000" spc="-5">
                <a:solidFill>
                  <a:srgbClr val="010202"/>
                </a:solidFill>
                <a:latin typeface="Times New Roman"/>
                <a:cs typeface="Times New Roman"/>
              </a:rPr>
              <a:t>that</a:t>
            </a:r>
            <a:endParaRPr sz="1000">
              <a:latin typeface="Times New Roman"/>
              <a:cs typeface="Times New Roman"/>
            </a:endParaRPr>
          </a:p>
          <a:p>
            <a:pPr algn="just" marL="190500" marR="45085">
              <a:lnSpc>
                <a:spcPct val="100000"/>
              </a:lnSpc>
              <a:spcBef>
                <a:spcPts val="370"/>
              </a:spcBef>
            </a:pPr>
            <a:r>
              <a:rPr dirty="0" sz="1000">
                <a:solidFill>
                  <a:srgbClr val="010202"/>
                </a:solidFill>
                <a:latin typeface="Times New Roman"/>
                <a:cs typeface="Times New Roman"/>
              </a:rPr>
              <a:t>nitrogen behaves as an ideal gas, and that the above change of state is conducted  </a:t>
            </a:r>
            <a:r>
              <a:rPr dirty="0" sz="1000" spc="-10">
                <a:solidFill>
                  <a:srgbClr val="010202"/>
                </a:solidFill>
                <a:latin typeface="Times New Roman"/>
                <a:cs typeface="Times New Roman"/>
              </a:rPr>
              <a:t>reversibly.</a:t>
            </a:r>
            <a:endParaRPr sz="1000">
              <a:latin typeface="Times New Roman"/>
              <a:cs typeface="Times New Roman"/>
            </a:endParaRPr>
          </a:p>
          <a:p>
            <a:pPr lvl="1" marL="259079" indent="-196215">
              <a:lnSpc>
                <a:spcPct val="100000"/>
              </a:lnSpc>
              <a:buFont typeface="Times New Roman"/>
              <a:buAutoNum type="arabicPeriod" startAt="6"/>
              <a:tabLst>
                <a:tab pos="259715" algn="l"/>
              </a:tabLst>
            </a:pPr>
            <a:r>
              <a:rPr dirty="0" sz="1000" spc="-30">
                <a:solidFill>
                  <a:srgbClr val="010202"/>
                </a:solidFill>
                <a:latin typeface="Times New Roman"/>
                <a:cs typeface="Times New Roman"/>
              </a:rPr>
              <a:t>Ten</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moles</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ideal</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gas,</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initial</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40">
                <a:solidFill>
                  <a:srgbClr val="010202"/>
                </a:solidFill>
                <a:latin typeface="Times New Roman"/>
                <a:cs typeface="Times New Roman"/>
              </a:rPr>
              <a:t> </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=10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atm,</a:t>
            </a:r>
            <a:r>
              <a:rPr dirty="0" sz="1000" spc="40">
                <a:solidFill>
                  <a:srgbClr val="010202"/>
                </a:solidFill>
                <a:latin typeface="Times New Roman"/>
                <a:cs typeface="Times New Roman"/>
              </a:rPr>
              <a:t>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=300</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K,</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are</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taken</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round</a:t>
            </a:r>
            <a:r>
              <a:rPr dirty="0" sz="1000" spc="40">
                <a:solidFill>
                  <a:srgbClr val="010202"/>
                </a:solidFill>
                <a:latin typeface="Times New Roman"/>
                <a:cs typeface="Times New Roman"/>
              </a:rPr>
              <a:t> </a:t>
            </a:r>
            <a:r>
              <a:rPr dirty="0" sz="1000" spc="-5">
                <a:solidFill>
                  <a:srgbClr val="010202"/>
                </a:solidFill>
                <a:latin typeface="Times New Roman"/>
                <a:cs typeface="Times New Roman"/>
              </a:rPr>
              <a:t>the</a:t>
            </a:r>
            <a:endParaRPr sz="1000">
              <a:latin typeface="Times New Roman"/>
              <a:cs typeface="Times New Roman"/>
            </a:endParaRPr>
          </a:p>
          <a:p>
            <a:pPr algn="just" marL="190500">
              <a:lnSpc>
                <a:spcPct val="100000"/>
              </a:lnSpc>
              <a:spcBef>
                <a:spcPts val="370"/>
              </a:spcBef>
            </a:pPr>
            <a:r>
              <a:rPr dirty="0" sz="1000">
                <a:solidFill>
                  <a:srgbClr val="010202"/>
                </a:solidFill>
                <a:latin typeface="Times New Roman"/>
                <a:cs typeface="Times New Roman"/>
              </a:rPr>
              <a:t>following</a:t>
            </a:r>
            <a:r>
              <a:rPr dirty="0" sz="1000" spc="-5">
                <a:solidFill>
                  <a:srgbClr val="010202"/>
                </a:solidFill>
                <a:latin typeface="Times New Roman"/>
                <a:cs typeface="Times New Roman"/>
              </a:rPr>
              <a:t> </a:t>
            </a:r>
            <a:r>
              <a:rPr dirty="0" sz="1000">
                <a:solidFill>
                  <a:srgbClr val="010202"/>
                </a:solidFill>
                <a:latin typeface="Times New Roman"/>
                <a:cs typeface="Times New Roman"/>
              </a:rPr>
              <a:t>cycle:</a:t>
            </a:r>
            <a:endParaRPr sz="1000">
              <a:latin typeface="Times New Roman"/>
              <a:cs typeface="Times New Roman"/>
            </a:endParaRPr>
          </a:p>
          <a:p>
            <a:pPr marL="275590" indent="-121285">
              <a:lnSpc>
                <a:spcPct val="100000"/>
              </a:lnSpc>
              <a:spcBef>
                <a:spcPts val="800"/>
              </a:spcBef>
              <a:buAutoNum type="alphaLcPeriod"/>
              <a:tabLst>
                <a:tab pos="276225" algn="l"/>
              </a:tabLst>
            </a:pPr>
            <a:r>
              <a:rPr dirty="0" sz="1000" spc="-5">
                <a:solidFill>
                  <a:srgbClr val="010202"/>
                </a:solidFill>
                <a:latin typeface="Times New Roman"/>
                <a:cs typeface="Times New Roman"/>
              </a:rPr>
              <a:t>A </a:t>
            </a:r>
            <a:r>
              <a:rPr dirty="0" sz="1000">
                <a:solidFill>
                  <a:srgbClr val="010202"/>
                </a:solidFill>
                <a:latin typeface="Times New Roman"/>
                <a:cs typeface="Times New Roman"/>
              </a:rPr>
              <a:t>reversible change of state along a straight line path on the </a:t>
            </a:r>
            <a:r>
              <a:rPr dirty="0" sz="1000" i="1">
                <a:solidFill>
                  <a:srgbClr val="010202"/>
                </a:solidFill>
                <a:latin typeface="Times New Roman"/>
                <a:cs typeface="Times New Roman"/>
              </a:rPr>
              <a:t>P–V </a:t>
            </a:r>
            <a:r>
              <a:rPr dirty="0" sz="1000">
                <a:solidFill>
                  <a:srgbClr val="010202"/>
                </a:solidFill>
                <a:latin typeface="Times New Roman"/>
                <a:cs typeface="Times New Roman"/>
              </a:rPr>
              <a:t>diagram to the</a:t>
            </a:r>
            <a:r>
              <a:rPr dirty="0" sz="1000" spc="-125">
                <a:solidFill>
                  <a:srgbClr val="010202"/>
                </a:solidFill>
                <a:latin typeface="Times New Roman"/>
                <a:cs typeface="Times New Roman"/>
              </a:rPr>
              <a:t> </a:t>
            </a:r>
            <a:r>
              <a:rPr dirty="0" sz="1000">
                <a:solidFill>
                  <a:srgbClr val="010202"/>
                </a:solidFill>
                <a:latin typeface="Times New Roman"/>
                <a:cs typeface="Times New Roman"/>
              </a:rPr>
              <a:t>state</a:t>
            </a:r>
            <a:endParaRPr sz="1000">
              <a:latin typeface="Times New Roman"/>
              <a:cs typeface="Times New Roman"/>
            </a:endParaRPr>
          </a:p>
          <a:p>
            <a:pPr marL="281940">
              <a:lnSpc>
                <a:spcPct val="100000"/>
              </a:lnSpc>
            </a:pP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 </a:t>
            </a:r>
            <a:r>
              <a:rPr dirty="0" sz="1000">
                <a:solidFill>
                  <a:srgbClr val="010202"/>
                </a:solidFill>
                <a:latin typeface="Times New Roman"/>
                <a:cs typeface="Times New Roman"/>
              </a:rPr>
              <a:t>atm, </a:t>
            </a:r>
            <a:r>
              <a:rPr dirty="0" sz="1000" spc="-10" i="1">
                <a:solidFill>
                  <a:srgbClr val="010202"/>
                </a:solidFill>
                <a:latin typeface="Times New Roman"/>
                <a:cs typeface="Times New Roman"/>
              </a:rPr>
              <a:t>T</a:t>
            </a:r>
            <a:r>
              <a:rPr dirty="0" sz="1000" spc="-10">
                <a:solidFill>
                  <a:srgbClr val="010202"/>
                </a:solidFill>
                <a:latin typeface="Times New Roman"/>
                <a:cs typeface="Times New Roman"/>
              </a:rPr>
              <a:t>=300</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K,</a:t>
            </a:r>
            <a:endParaRPr sz="1000">
              <a:latin typeface="Times New Roman"/>
              <a:cs typeface="Times New Roman"/>
            </a:endParaRPr>
          </a:p>
          <a:p>
            <a:pPr marL="281940" indent="-127635">
              <a:lnSpc>
                <a:spcPct val="100000"/>
              </a:lnSpc>
              <a:buAutoNum type="alphaLcPeriod" startAt="2"/>
              <a:tabLst>
                <a:tab pos="282575" algn="l"/>
              </a:tabLst>
            </a:pPr>
            <a:r>
              <a:rPr dirty="0" sz="1000" spc="-5">
                <a:solidFill>
                  <a:srgbClr val="010202"/>
                </a:solidFill>
                <a:latin typeface="Times New Roman"/>
                <a:cs typeface="Times New Roman"/>
              </a:rPr>
              <a:t>A reversible isobaric compression to </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24.6 liters,</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and</a:t>
            </a:r>
            <a:endParaRPr sz="1000">
              <a:latin typeface="Times New Roman"/>
              <a:cs typeface="Times New Roman"/>
            </a:endParaRPr>
          </a:p>
          <a:p>
            <a:pPr marL="274320" indent="-120014">
              <a:lnSpc>
                <a:spcPct val="100000"/>
              </a:lnSpc>
              <a:buAutoNum type="alphaLcPeriod" startAt="2"/>
              <a:tabLst>
                <a:tab pos="274955" algn="l"/>
              </a:tabLst>
            </a:pPr>
            <a:r>
              <a:rPr dirty="0" sz="1000" spc="-5">
                <a:solidFill>
                  <a:srgbClr val="010202"/>
                </a:solidFill>
                <a:latin typeface="Times New Roman"/>
                <a:cs typeface="Times New Roman"/>
              </a:rPr>
              <a:t>A reversible constant volume process to </a:t>
            </a:r>
            <a:r>
              <a:rPr dirty="0" sz="1000" spc="-10" i="1">
                <a:solidFill>
                  <a:srgbClr val="010202"/>
                </a:solidFill>
                <a:latin typeface="Times New Roman"/>
                <a:cs typeface="Times New Roman"/>
              </a:rPr>
              <a:t>P</a:t>
            </a:r>
            <a:r>
              <a:rPr dirty="0" sz="1000" spc="-10">
                <a:solidFill>
                  <a:srgbClr val="010202"/>
                </a:solidFill>
                <a:latin typeface="Times New Roman"/>
                <a:cs typeface="Times New Roman"/>
              </a:rPr>
              <a:t>=10</a:t>
            </a:r>
            <a:r>
              <a:rPr dirty="0" sz="1000" spc="-65">
                <a:solidFill>
                  <a:srgbClr val="010202"/>
                </a:solidFill>
                <a:latin typeface="Times New Roman"/>
                <a:cs typeface="Times New Roman"/>
              </a:rPr>
              <a:t> </a:t>
            </a:r>
            <a:r>
              <a:rPr dirty="0" sz="1000" spc="-5">
                <a:solidFill>
                  <a:srgbClr val="010202"/>
                </a:solidFill>
                <a:latin typeface="Times New Roman"/>
                <a:cs typeface="Times New Roman"/>
              </a:rPr>
              <a:t>atm.</a:t>
            </a:r>
            <a:endParaRPr sz="1000">
              <a:latin typeface="Times New Roman"/>
              <a:cs typeface="Times New Roman"/>
            </a:endParaRPr>
          </a:p>
          <a:p>
            <a:pPr marL="290195" marR="46990">
              <a:lnSpc>
                <a:spcPct val="100000"/>
              </a:lnSpc>
              <a:spcBef>
                <a:spcPts val="800"/>
              </a:spcBef>
            </a:pPr>
            <a:r>
              <a:rPr dirty="0" sz="1000" spc="-5">
                <a:solidFill>
                  <a:srgbClr val="010202"/>
                </a:solidFill>
                <a:latin typeface="Times New Roman"/>
                <a:cs typeface="Times New Roman"/>
              </a:rPr>
              <a:t>How much work is done on or by the system during the cycle? Is this work done on  the system or by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system?</a:t>
            </a:r>
            <a:endParaRPr sz="1000">
              <a:latin typeface="Times New Roman"/>
              <a:cs typeface="Times New Roman"/>
            </a:endParaRPr>
          </a:p>
          <a:p>
            <a:pPr algn="just" lvl="1" marL="189865" marR="43180" indent="-127000">
              <a:lnSpc>
                <a:spcPct val="100000"/>
              </a:lnSpc>
              <a:buFont typeface="Times New Roman"/>
              <a:buAutoNum type="arabicPeriod" startAt="7"/>
              <a:tabLst>
                <a:tab pos="276860" algn="l"/>
              </a:tabLst>
            </a:pPr>
            <a:r>
              <a:rPr dirty="0" sz="1000">
                <a:solidFill>
                  <a:srgbClr val="010202"/>
                </a:solidFill>
                <a:latin typeface="Times New Roman"/>
                <a:cs typeface="Times New Roman"/>
              </a:rPr>
              <a:t>One mole of an ideal gas at 25°C and 1 atm </a:t>
            </a:r>
            <a:r>
              <a:rPr dirty="0" sz="1000" spc="-5">
                <a:solidFill>
                  <a:srgbClr val="010202"/>
                </a:solidFill>
                <a:latin typeface="Times New Roman"/>
                <a:cs typeface="Times New Roman"/>
              </a:rPr>
              <a:t>undergoes </a:t>
            </a:r>
            <a:r>
              <a:rPr dirty="0" sz="1000">
                <a:solidFill>
                  <a:srgbClr val="010202"/>
                </a:solidFill>
                <a:latin typeface="Times New Roman"/>
                <a:cs typeface="Times New Roman"/>
              </a:rPr>
              <a:t>the following reversibly  conducted</a:t>
            </a:r>
            <a:r>
              <a:rPr dirty="0" sz="1000" spc="-5">
                <a:solidFill>
                  <a:srgbClr val="010202"/>
                </a:solidFill>
                <a:latin typeface="Times New Roman"/>
                <a:cs typeface="Times New Roman"/>
              </a:rPr>
              <a:t> </a:t>
            </a:r>
            <a:r>
              <a:rPr dirty="0" sz="1000">
                <a:solidFill>
                  <a:srgbClr val="010202"/>
                </a:solidFill>
                <a:latin typeface="Times New Roman"/>
                <a:cs typeface="Times New Roman"/>
              </a:rPr>
              <a:t>cycle:</a:t>
            </a:r>
            <a:endParaRPr sz="1000">
              <a:latin typeface="Times New Roman"/>
              <a:cs typeface="Times New Roman"/>
            </a:endParaRPr>
          </a:p>
          <a:p>
            <a:pPr lvl="2" marL="274320" indent="-120650">
              <a:lnSpc>
                <a:spcPct val="100000"/>
              </a:lnSpc>
              <a:spcBef>
                <a:spcPts val="800"/>
              </a:spcBef>
              <a:buAutoNum type="alphaLcPeriod"/>
              <a:tabLst>
                <a:tab pos="274955" algn="l"/>
              </a:tabLst>
            </a:pPr>
            <a:r>
              <a:rPr dirty="0" sz="1000" spc="-5">
                <a:solidFill>
                  <a:srgbClr val="010202"/>
                </a:solidFill>
                <a:latin typeface="Times New Roman"/>
                <a:cs typeface="Times New Roman"/>
              </a:rPr>
              <a:t>An isothermal expansion to 0.5 atm, followed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lvl="2" marL="281305" indent="-127635">
              <a:lnSpc>
                <a:spcPct val="100000"/>
              </a:lnSpc>
              <a:buAutoNum type="alphaLcPeriod"/>
              <a:tabLst>
                <a:tab pos="281940" algn="l"/>
              </a:tabLst>
            </a:pPr>
            <a:r>
              <a:rPr dirty="0" sz="1000" spc="-5">
                <a:solidFill>
                  <a:srgbClr val="010202"/>
                </a:solidFill>
                <a:latin typeface="Times New Roman"/>
                <a:cs typeface="Times New Roman"/>
              </a:rPr>
              <a:t>An isobaric expansion to 100°C, followed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lvl="2" marL="274320" indent="-120650">
              <a:lnSpc>
                <a:spcPct val="100000"/>
              </a:lnSpc>
              <a:buAutoNum type="alphaLcPeriod"/>
              <a:tabLst>
                <a:tab pos="274955" algn="l"/>
              </a:tabLst>
            </a:pPr>
            <a:r>
              <a:rPr dirty="0" sz="1000" spc="-5">
                <a:solidFill>
                  <a:srgbClr val="010202"/>
                </a:solidFill>
                <a:latin typeface="Times New Roman"/>
                <a:cs typeface="Times New Roman"/>
              </a:rPr>
              <a:t>An isothermal compression to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followed</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lvl="2" marL="281305" indent="-127635">
              <a:lnSpc>
                <a:spcPct val="100000"/>
              </a:lnSpc>
              <a:buAutoNum type="alphaLcPeriod"/>
              <a:tabLst>
                <a:tab pos="281940" algn="l"/>
              </a:tabLst>
            </a:pPr>
            <a:r>
              <a:rPr dirty="0" sz="1000" spc="-5">
                <a:solidFill>
                  <a:srgbClr val="010202"/>
                </a:solidFill>
                <a:latin typeface="Times New Roman"/>
                <a:cs typeface="Times New Roman"/>
              </a:rPr>
              <a:t>An isobaric compression to</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25°C.</a:t>
            </a:r>
            <a:endParaRPr sz="1000">
              <a:latin typeface="Times New Roman"/>
              <a:cs typeface="Times New Roman"/>
            </a:endParaRPr>
          </a:p>
          <a:p>
            <a:pPr marL="50800">
              <a:lnSpc>
                <a:spcPct val="100000"/>
              </a:lnSpc>
              <a:spcBef>
                <a:spcPts val="700"/>
              </a:spcBef>
            </a:pPr>
            <a:r>
              <a:rPr dirty="0" sz="1000" spc="-5">
                <a:solidFill>
                  <a:srgbClr val="010202"/>
                </a:solidFill>
                <a:latin typeface="Times New Roman"/>
                <a:cs typeface="Times New Roman"/>
              </a:rPr>
              <a:t>The system then </a:t>
            </a:r>
            <a:r>
              <a:rPr dirty="0" sz="1000" spc="-10">
                <a:solidFill>
                  <a:srgbClr val="010202"/>
                </a:solidFill>
                <a:latin typeface="Times New Roman"/>
                <a:cs typeface="Times New Roman"/>
              </a:rPr>
              <a:t>undergoes </a:t>
            </a:r>
            <a:r>
              <a:rPr dirty="0" sz="1000" spc="-5">
                <a:solidFill>
                  <a:srgbClr val="010202"/>
                </a:solidFill>
                <a:latin typeface="Times New Roman"/>
                <a:cs typeface="Times New Roman"/>
              </a:rPr>
              <a:t>the following reversible cyclic</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marL="274320" indent="-120014">
              <a:lnSpc>
                <a:spcPct val="100000"/>
              </a:lnSpc>
              <a:spcBef>
                <a:spcPts val="700"/>
              </a:spcBef>
              <a:buAutoNum type="alphaLcPeriod"/>
              <a:tabLst>
                <a:tab pos="274955" algn="l"/>
              </a:tabLst>
            </a:pPr>
            <a:r>
              <a:rPr dirty="0" sz="1000" spc="-5">
                <a:solidFill>
                  <a:srgbClr val="010202"/>
                </a:solidFill>
                <a:latin typeface="Times New Roman"/>
                <a:cs typeface="Times New Roman"/>
              </a:rPr>
              <a:t>An </a:t>
            </a:r>
            <a:r>
              <a:rPr dirty="0" sz="1000">
                <a:solidFill>
                  <a:srgbClr val="010202"/>
                </a:solidFill>
                <a:latin typeface="Times New Roman"/>
                <a:cs typeface="Times New Roman"/>
              </a:rPr>
              <a:t>isobaric expansion to 100°C, followed</a:t>
            </a:r>
            <a:r>
              <a:rPr dirty="0" sz="1000" spc="-5">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a:p>
            <a:pPr marL="281305" indent="-127000">
              <a:lnSpc>
                <a:spcPct val="100000"/>
              </a:lnSpc>
              <a:buAutoNum type="alphaLcPeriod"/>
              <a:tabLst>
                <a:tab pos="281940" algn="l"/>
              </a:tabLst>
            </a:pPr>
            <a:r>
              <a:rPr dirty="0" sz="1000" spc="-5">
                <a:solidFill>
                  <a:srgbClr val="010202"/>
                </a:solidFill>
                <a:latin typeface="Times New Roman"/>
                <a:cs typeface="Times New Roman"/>
              </a:rPr>
              <a:t>A decrease in pressure at constant volume to the pressure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atm, followed</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marL="274320" indent="-120650">
              <a:lnSpc>
                <a:spcPct val="100000"/>
              </a:lnSpc>
              <a:buAutoNum type="alphaLcPeriod"/>
              <a:tabLst>
                <a:tab pos="274955" algn="l"/>
              </a:tabLst>
            </a:pPr>
            <a:r>
              <a:rPr dirty="0" sz="1000" spc="-5">
                <a:solidFill>
                  <a:srgbClr val="010202"/>
                </a:solidFill>
                <a:latin typeface="Times New Roman"/>
                <a:cs typeface="Times New Roman"/>
              </a:rPr>
              <a:t>An isobaric compression at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atm to 24.5 liters, followed</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by</a:t>
            </a:r>
            <a:endParaRPr sz="1000">
              <a:latin typeface="Times New Roman"/>
              <a:cs typeface="Times New Roman"/>
            </a:endParaRPr>
          </a:p>
          <a:p>
            <a:pPr marL="281305" indent="-127635">
              <a:lnSpc>
                <a:spcPct val="100000"/>
              </a:lnSpc>
              <a:buAutoNum type="alphaLcPeriod"/>
              <a:tabLst>
                <a:tab pos="281940" algn="l"/>
              </a:tabLst>
            </a:pPr>
            <a:r>
              <a:rPr dirty="0" sz="1000" spc="-5">
                <a:solidFill>
                  <a:srgbClr val="010202"/>
                </a:solidFill>
                <a:latin typeface="Times New Roman"/>
                <a:cs typeface="Times New Roman"/>
              </a:rPr>
              <a:t>An increase in pressure at constant volume to </a:t>
            </a:r>
            <a:r>
              <a:rPr dirty="0" sz="1000">
                <a:solidFill>
                  <a:srgbClr val="010202"/>
                </a:solidFill>
                <a:latin typeface="Times New Roman"/>
                <a:cs typeface="Times New Roman"/>
              </a:rPr>
              <a:t>1</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atm.</a:t>
            </a:r>
            <a:endParaRPr sz="1000">
              <a:latin typeface="Times New Roman"/>
              <a:cs typeface="Times New Roman"/>
            </a:endParaRPr>
          </a:p>
          <a:p>
            <a:pPr marL="290195" marR="43180">
              <a:lnSpc>
                <a:spcPct val="100000"/>
              </a:lnSpc>
              <a:spcBef>
                <a:spcPts val="800"/>
              </a:spcBef>
            </a:pPr>
            <a:r>
              <a:rPr dirty="0" sz="1000">
                <a:solidFill>
                  <a:srgbClr val="010202"/>
                </a:solidFill>
                <a:latin typeface="Times New Roman"/>
                <a:cs typeface="Times New Roman"/>
              </a:rPr>
              <a:t>Calculate the value of </a:t>
            </a:r>
            <a:r>
              <a:rPr dirty="0" sz="1000" i="1">
                <a:solidFill>
                  <a:srgbClr val="010202"/>
                </a:solidFill>
                <a:latin typeface="Times New Roman"/>
                <a:cs typeface="Times New Roman"/>
              </a:rPr>
              <a:t>P </a:t>
            </a:r>
            <a:r>
              <a:rPr dirty="0" sz="1000">
                <a:solidFill>
                  <a:srgbClr val="010202"/>
                </a:solidFill>
                <a:latin typeface="Times New Roman"/>
                <a:cs typeface="Times New Roman"/>
              </a:rPr>
              <a:t>which makes the work done on the gas during the first cycle  </a:t>
            </a:r>
            <a:r>
              <a:rPr dirty="0" sz="1000" spc="-5">
                <a:solidFill>
                  <a:srgbClr val="010202"/>
                </a:solidFill>
                <a:latin typeface="Times New Roman"/>
                <a:cs typeface="Times New Roman"/>
              </a:rPr>
              <a:t>equal to the work done by the gas during the second</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cycle.</a:t>
            </a:r>
            <a:endParaRPr sz="1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7225" y="403099"/>
            <a:ext cx="4661535" cy="1094105"/>
          </a:xfrm>
          <a:prstGeom prst="rect">
            <a:avLst/>
          </a:prstGeom>
        </p:spPr>
        <p:txBody>
          <a:bodyPr wrap="square" lIns="0" tIns="12700" rIns="0" bIns="0" rtlCol="0" vert="horz">
            <a:spAutoFit/>
          </a:bodyPr>
          <a:lstStyle/>
          <a:p>
            <a:pPr marL="39370">
              <a:lnSpc>
                <a:spcPct val="100000"/>
              </a:lnSpc>
              <a:spcBef>
                <a:spcPts val="100"/>
              </a:spcBef>
            </a:pPr>
            <a:r>
              <a:rPr dirty="0" sz="1000">
                <a:solidFill>
                  <a:srgbClr val="231F20"/>
                </a:solidFill>
                <a:latin typeface="Times New Roman"/>
                <a:cs typeface="Times New Roman"/>
              </a:rPr>
              <a:t>40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259715" marR="45085" indent="-222250">
              <a:lnSpc>
                <a:spcPct val="107400"/>
              </a:lnSpc>
              <a:spcBef>
                <a:spcPts val="760"/>
              </a:spcBef>
            </a:pPr>
            <a:r>
              <a:rPr dirty="0" sz="1000" b="1">
                <a:solidFill>
                  <a:srgbClr val="010202"/>
                </a:solidFill>
                <a:latin typeface="Times New Roman"/>
                <a:cs typeface="Times New Roman"/>
              </a:rPr>
              <a:t>2.8 </a:t>
            </a:r>
            <a:r>
              <a:rPr dirty="0" sz="1000" spc="-25">
                <a:solidFill>
                  <a:srgbClr val="010202"/>
                </a:solidFill>
                <a:latin typeface="Times New Roman"/>
                <a:cs typeface="Times New Roman"/>
              </a:rPr>
              <a:t>Two </a:t>
            </a:r>
            <a:r>
              <a:rPr dirty="0" sz="1000">
                <a:solidFill>
                  <a:srgbClr val="010202"/>
                </a:solidFill>
                <a:latin typeface="Times New Roman"/>
                <a:cs typeface="Times New Roman"/>
              </a:rPr>
              <a:t>moles of an ideal gas, in an initial state </a:t>
            </a:r>
            <a:r>
              <a:rPr dirty="0" sz="1000" spc="-5" i="1">
                <a:solidFill>
                  <a:srgbClr val="010202"/>
                </a:solidFill>
                <a:latin typeface="Times New Roman"/>
                <a:cs typeface="Times New Roman"/>
              </a:rPr>
              <a:t>P=</a:t>
            </a:r>
            <a:r>
              <a:rPr dirty="0" sz="1000" spc="-5">
                <a:solidFill>
                  <a:srgbClr val="010202"/>
                </a:solidFill>
                <a:latin typeface="Times New Roman"/>
                <a:cs typeface="Times New Roman"/>
              </a:rPr>
              <a:t>10 atm, </a:t>
            </a:r>
            <a:r>
              <a:rPr dirty="0" sz="1000" spc="-10" i="1">
                <a:solidFill>
                  <a:srgbClr val="010202"/>
                </a:solidFill>
                <a:latin typeface="Times New Roman"/>
                <a:cs typeface="Times New Roman"/>
              </a:rPr>
              <a:t>V</a:t>
            </a:r>
            <a:r>
              <a:rPr dirty="0" sz="1000" spc="-10">
                <a:solidFill>
                  <a:srgbClr val="010202"/>
                </a:solidFill>
                <a:latin typeface="Times New Roman"/>
                <a:cs typeface="Times New Roman"/>
              </a:rPr>
              <a:t>=5 </a:t>
            </a:r>
            <a:r>
              <a:rPr dirty="0" sz="1000" spc="-5">
                <a:solidFill>
                  <a:srgbClr val="010202"/>
                </a:solidFill>
                <a:latin typeface="Times New Roman"/>
                <a:cs typeface="Times New Roman"/>
              </a:rPr>
              <a:t>liters, are taken  </a:t>
            </a:r>
            <a:r>
              <a:rPr dirty="0" sz="1000">
                <a:solidFill>
                  <a:srgbClr val="010202"/>
                </a:solidFill>
                <a:latin typeface="Times New Roman"/>
                <a:cs typeface="Times New Roman"/>
              </a:rPr>
              <a:t>reversibly in a clockwise direction around a circular path give by</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V–</a:t>
            </a:r>
            <a:r>
              <a:rPr dirty="0" sz="1000" spc="-5">
                <a:solidFill>
                  <a:srgbClr val="010202"/>
                </a:solidFill>
                <a:latin typeface="Times New Roman"/>
                <a:cs typeface="Times New Roman"/>
              </a:rPr>
              <a:t>10)</a:t>
            </a:r>
            <a:r>
              <a:rPr dirty="0" baseline="33333" sz="1125" spc="-7">
                <a:solidFill>
                  <a:srgbClr val="010202"/>
                </a:solidFill>
                <a:latin typeface="Times New Roman"/>
                <a:cs typeface="Times New Roman"/>
              </a:rPr>
              <a:t>2</a:t>
            </a:r>
            <a:endParaRPr baseline="33333" sz="1125">
              <a:latin typeface="Times New Roman"/>
              <a:cs typeface="Times New Roman"/>
            </a:endParaRPr>
          </a:p>
          <a:p>
            <a:pPr algn="just" marL="259715" marR="30480">
              <a:lnSpc>
                <a:spcPct val="100000"/>
              </a:lnSpc>
              <a:spcBef>
                <a:spcPts val="275"/>
              </a:spcBef>
            </a:pPr>
            <a:r>
              <a:rPr dirty="0" sz="1000">
                <a:solidFill>
                  <a:srgbClr val="010202"/>
                </a:solidFill>
                <a:latin typeface="Times New Roman"/>
                <a:cs typeface="Times New Roman"/>
              </a:rPr>
              <a:t>(</a:t>
            </a:r>
            <a:r>
              <a:rPr dirty="0" sz="1000" i="1">
                <a:solidFill>
                  <a:srgbClr val="010202"/>
                </a:solidFill>
                <a:latin typeface="Times New Roman"/>
                <a:cs typeface="Times New Roman"/>
              </a:rPr>
              <a:t>P–</a:t>
            </a:r>
            <a:r>
              <a:rPr dirty="0" sz="1000">
                <a:solidFill>
                  <a:srgbClr val="010202"/>
                </a:solidFill>
                <a:latin typeface="Times New Roman"/>
                <a:cs typeface="Times New Roman"/>
              </a:rPr>
              <a:t>10)</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=25. Calculate the amount of work done by the gas as a result of the proces  and calculate the maximum and minimum temperatures attained by the gas during </a:t>
            </a:r>
            <a:r>
              <a:rPr dirty="0" sz="1000" spc="-5">
                <a:solidFill>
                  <a:srgbClr val="010202"/>
                </a:solidFill>
                <a:latin typeface="Times New Roman"/>
                <a:cs typeface="Times New Roman"/>
              </a:rPr>
              <a:t>th  </a:t>
            </a:r>
            <a:r>
              <a:rPr dirty="0" sz="1000">
                <a:solidFill>
                  <a:srgbClr val="010202"/>
                </a:solidFill>
                <a:latin typeface="Times New Roman"/>
                <a:cs typeface="Times New Roman"/>
              </a:rPr>
              <a:t>cycle.</a:t>
            </a:r>
            <a:endParaRPr sz="10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6398" y="403097"/>
            <a:ext cx="4674235" cy="1438275"/>
          </a:xfrm>
          <a:prstGeom prst="rect">
            <a:avLst/>
          </a:prstGeom>
        </p:spPr>
        <p:txBody>
          <a:bodyPr wrap="square" lIns="0" tIns="12700" rIns="0" bIns="0" rtlCol="0" vert="horz">
            <a:spAutoFit/>
          </a:bodyPr>
          <a:lstStyle/>
          <a:p>
            <a:pPr algn="just" marL="2620645">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75" i="1">
                <a:solidFill>
                  <a:srgbClr val="231F20"/>
                </a:solidFill>
                <a:latin typeface="Times New Roman"/>
                <a:cs typeface="Times New Roman"/>
              </a:rPr>
              <a:t> </a:t>
            </a:r>
            <a:r>
              <a:rPr dirty="0" sz="1000">
                <a:solidFill>
                  <a:srgbClr val="231F20"/>
                </a:solidFill>
                <a:latin typeface="Times New Roman"/>
                <a:cs typeface="Times New Roman"/>
              </a:rPr>
              <a:t>19</a:t>
            </a:r>
            <a:endParaRPr sz="1000">
              <a:latin typeface="Times New Roman"/>
              <a:cs typeface="Times New Roman"/>
            </a:endParaRPr>
          </a:p>
          <a:p>
            <a:pPr algn="just" marL="50800" marR="43180">
              <a:lnSpc>
                <a:spcPct val="130900"/>
              </a:lnSpc>
              <a:spcBef>
                <a:spcPts val="495"/>
              </a:spcBef>
            </a:pPr>
            <a:r>
              <a:rPr dirty="0" sz="1000">
                <a:solidFill>
                  <a:srgbClr val="010202"/>
                </a:solidFill>
                <a:latin typeface="Times New Roman"/>
                <a:cs typeface="Times New Roman"/>
              </a:rPr>
              <a:t>amount of work by whatever means the process is carried out.” The statement is a</a:t>
            </a:r>
            <a:r>
              <a:rPr dirty="0" sz="1000" spc="-90">
                <a:solidFill>
                  <a:srgbClr val="010202"/>
                </a:solidFill>
                <a:latin typeface="Times New Roman"/>
                <a:cs typeface="Times New Roman"/>
              </a:rPr>
              <a:t> </a:t>
            </a:r>
            <a:r>
              <a:rPr dirty="0" sz="1000">
                <a:solidFill>
                  <a:srgbClr val="010202"/>
                </a:solidFill>
                <a:latin typeface="Times New Roman"/>
                <a:cs typeface="Times New Roman"/>
              </a:rPr>
              <a:t>prelim-  inary formulation of the First Law of Thermodynamics, and in view of this </a:t>
            </a:r>
            <a:r>
              <a:rPr dirty="0" sz="1000" spc="-5">
                <a:solidFill>
                  <a:srgbClr val="010202"/>
                </a:solidFill>
                <a:latin typeface="Times New Roman"/>
                <a:cs typeface="Times New Roman"/>
              </a:rPr>
              <a:t>state-  </a:t>
            </a:r>
            <a:r>
              <a:rPr dirty="0" sz="1000">
                <a:solidFill>
                  <a:srgbClr val="010202"/>
                </a:solidFill>
                <a:latin typeface="Times New Roman"/>
                <a:cs typeface="Times New Roman"/>
              </a:rPr>
              <a:t>ment, it is necessary to define some function which depends only on the internal state of</a:t>
            </a:r>
            <a:r>
              <a:rPr dirty="0" sz="1000" spc="-100">
                <a:solidFill>
                  <a:srgbClr val="010202"/>
                </a:solidFill>
                <a:latin typeface="Times New Roman"/>
                <a:cs typeface="Times New Roman"/>
              </a:rPr>
              <a:t> </a:t>
            </a:r>
            <a:r>
              <a:rPr dirty="0" sz="1000">
                <a:solidFill>
                  <a:srgbClr val="010202"/>
                </a:solidFill>
                <a:latin typeface="Times New Roman"/>
                <a:cs typeface="Times New Roman"/>
              </a:rPr>
              <a:t>a  body or system. Such a function is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the internal energy. This function is best </a:t>
            </a:r>
            <a:r>
              <a:rPr dirty="0" sz="1000" spc="-5">
                <a:solidFill>
                  <a:srgbClr val="010202"/>
                </a:solidFill>
                <a:latin typeface="Times New Roman"/>
                <a:cs typeface="Times New Roman"/>
              </a:rPr>
              <a:t>introduced  </a:t>
            </a:r>
            <a:r>
              <a:rPr dirty="0" sz="1000">
                <a:solidFill>
                  <a:srgbClr val="010202"/>
                </a:solidFill>
                <a:latin typeface="Times New Roman"/>
                <a:cs typeface="Times New Roman"/>
              </a:rPr>
              <a:t>by means of comparison with more familiar concepts. When a body of mass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is lifted in  a gravitational field from height </a:t>
            </a:r>
            <a:r>
              <a:rPr dirty="0" sz="1000" spc="5" i="1">
                <a:solidFill>
                  <a:srgbClr val="010202"/>
                </a:solidFill>
                <a:latin typeface="Times New Roman"/>
                <a:cs typeface="Times New Roman"/>
              </a:rPr>
              <a:t>h</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height </a:t>
            </a:r>
            <a:r>
              <a:rPr dirty="0" sz="1000" i="1">
                <a:solidFill>
                  <a:srgbClr val="010202"/>
                </a:solidFill>
                <a:latin typeface="Times New Roman"/>
                <a:cs typeface="Times New Roman"/>
              </a:rPr>
              <a:t>h</a:t>
            </a:r>
            <a:r>
              <a:rPr dirty="0" baseline="-33333" sz="1125">
                <a:solidFill>
                  <a:srgbClr val="010202"/>
                </a:solidFill>
                <a:latin typeface="Times New Roman"/>
                <a:cs typeface="Times New Roman"/>
              </a:rPr>
              <a:t>2</a:t>
            </a:r>
            <a:r>
              <a:rPr dirty="0" sz="1000">
                <a:solidFill>
                  <a:srgbClr val="010202"/>
                </a:solidFill>
                <a:latin typeface="Times New Roman"/>
                <a:cs typeface="Times New Roman"/>
              </a:rPr>
              <a:t>, the work </a:t>
            </a:r>
            <a:r>
              <a:rPr dirty="0" sz="1000" i="1">
                <a:solidFill>
                  <a:srgbClr val="010202"/>
                </a:solidFill>
                <a:latin typeface="Times New Roman"/>
                <a:cs typeface="Times New Roman"/>
              </a:rPr>
              <a:t>w </a:t>
            </a:r>
            <a:r>
              <a:rPr dirty="0" sz="1000">
                <a:solidFill>
                  <a:srgbClr val="010202"/>
                </a:solidFill>
                <a:latin typeface="Times New Roman"/>
                <a:cs typeface="Times New Roman"/>
              </a:rPr>
              <a:t>done on the body is given</a:t>
            </a:r>
            <a:r>
              <a:rPr dirty="0" sz="1000" spc="-30">
                <a:solidFill>
                  <a:srgbClr val="010202"/>
                </a:solidFill>
                <a:latin typeface="Times New Roman"/>
                <a:cs typeface="Times New Roman"/>
              </a:rPr>
              <a:t> </a:t>
            </a:r>
            <a:r>
              <a:rPr dirty="0" sz="1000">
                <a:solidFill>
                  <a:srgbClr val="010202"/>
                </a:solidFill>
                <a:latin typeface="Times New Roman"/>
                <a:cs typeface="Times New Roman"/>
              </a:rPr>
              <a:t>by</a:t>
            </a:r>
            <a:endParaRPr sz="1000">
              <a:latin typeface="Times New Roman"/>
              <a:cs typeface="Times New Roman"/>
            </a:endParaRPr>
          </a:p>
        </p:txBody>
      </p:sp>
      <p:sp>
        <p:nvSpPr>
          <p:cNvPr id="3" name="object 3"/>
          <p:cNvSpPr/>
          <p:nvPr/>
        </p:nvSpPr>
        <p:spPr>
          <a:xfrm>
            <a:off x="479398" y="2131859"/>
            <a:ext cx="4549801" cy="761987"/>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3086899"/>
            <a:ext cx="4599940" cy="7874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As </a:t>
            </a:r>
            <a:r>
              <a:rPr dirty="0" sz="1000">
                <a:solidFill>
                  <a:srgbClr val="010202"/>
                </a:solidFill>
                <a:latin typeface="Times New Roman"/>
                <a:cs typeface="Times New Roman"/>
              </a:rPr>
              <a:t>the potential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body of given mass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depends only on the position of the  body in the gravitational field, it is seen that the work done on the body is dependent </a:t>
            </a:r>
            <a:r>
              <a:rPr dirty="0" sz="1000" spc="-10">
                <a:solidFill>
                  <a:srgbClr val="010202"/>
                </a:solidFill>
                <a:latin typeface="Times New Roman"/>
                <a:cs typeface="Times New Roman"/>
              </a:rPr>
              <a:t>only  </a:t>
            </a:r>
            <a:r>
              <a:rPr dirty="0" sz="1000">
                <a:solidFill>
                  <a:srgbClr val="010202"/>
                </a:solidFill>
                <a:latin typeface="Times New Roman"/>
                <a:cs typeface="Times New Roman"/>
              </a:rPr>
              <a:t>on its final and initial positions and is independent of the path taken by the body between  the two positions, i.e., between the two states. Similarly the application of a force </a:t>
            </a:r>
            <a:r>
              <a:rPr dirty="0" sz="1000" i="1">
                <a:solidFill>
                  <a:srgbClr val="010202"/>
                </a:solidFill>
                <a:latin typeface="Times New Roman"/>
                <a:cs typeface="Times New Roman"/>
              </a:rPr>
              <a:t>f </a:t>
            </a:r>
            <a:r>
              <a:rPr dirty="0" sz="1000">
                <a:solidFill>
                  <a:srgbClr val="010202"/>
                </a:solidFill>
                <a:latin typeface="Times New Roman"/>
                <a:cs typeface="Times New Roman"/>
              </a:rPr>
              <a:t>to a  body of mass </a:t>
            </a:r>
            <a:r>
              <a:rPr dirty="0" sz="1000" spc="-5" i="1">
                <a:solidFill>
                  <a:srgbClr val="010202"/>
                </a:solidFill>
                <a:latin typeface="Times New Roman"/>
                <a:cs typeface="Times New Roman"/>
              </a:rPr>
              <a:t>m </a:t>
            </a:r>
            <a:r>
              <a:rPr dirty="0" sz="1000">
                <a:solidFill>
                  <a:srgbClr val="010202"/>
                </a:solidFill>
                <a:latin typeface="Times New Roman"/>
                <a:cs typeface="Times New Roman"/>
              </a:rPr>
              <a:t>causes the body to accelerate according to </a:t>
            </a:r>
            <a:r>
              <a:rPr dirty="0" sz="1000" spc="-10">
                <a:solidFill>
                  <a:srgbClr val="010202"/>
                </a:solidFill>
                <a:latin typeface="Times New Roman"/>
                <a:cs typeface="Times New Roman"/>
              </a:rPr>
              <a:t>Newton’s</a:t>
            </a:r>
            <a:r>
              <a:rPr dirty="0" sz="1000" spc="-25">
                <a:solidFill>
                  <a:srgbClr val="010202"/>
                </a:solidFill>
                <a:latin typeface="Times New Roman"/>
                <a:cs typeface="Times New Roman"/>
              </a:rPr>
              <a:t> </a:t>
            </a:r>
            <a:r>
              <a:rPr dirty="0" sz="1000">
                <a:solidFill>
                  <a:srgbClr val="010202"/>
                </a:solidFill>
                <a:latin typeface="Times New Roman"/>
                <a:cs typeface="Times New Roman"/>
              </a:rPr>
              <a:t>Law</a:t>
            </a:r>
            <a:endParaRPr sz="1000">
              <a:latin typeface="Times New Roman"/>
              <a:cs typeface="Times New Roman"/>
            </a:endParaRPr>
          </a:p>
        </p:txBody>
      </p:sp>
      <p:sp>
        <p:nvSpPr>
          <p:cNvPr id="5" name="object 5"/>
          <p:cNvSpPr/>
          <p:nvPr/>
        </p:nvSpPr>
        <p:spPr>
          <a:xfrm>
            <a:off x="1946275" y="3972509"/>
            <a:ext cx="1171575" cy="381000"/>
          </a:xfrm>
          <a:prstGeom prst="rect">
            <a:avLst/>
          </a:prstGeom>
          <a:blipFill>
            <a:blip r:embed="rId3" cstate="print"/>
            <a:stretch>
              <a:fillRect/>
            </a:stretch>
          </a:blipFill>
        </p:spPr>
        <p:txBody>
          <a:bodyPr wrap="square" lIns="0" tIns="0" rIns="0" bIns="0" rtlCol="0"/>
          <a:lstStyle/>
          <a:p/>
        </p:txBody>
      </p:sp>
      <p:sp>
        <p:nvSpPr>
          <p:cNvPr id="6" name="object 6"/>
          <p:cNvSpPr/>
          <p:nvPr/>
        </p:nvSpPr>
        <p:spPr>
          <a:xfrm>
            <a:off x="2260600" y="4896167"/>
            <a:ext cx="542925" cy="1333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4434329"/>
            <a:ext cx="3122930" cy="796925"/>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where </a:t>
            </a:r>
            <a:r>
              <a:rPr dirty="0" sz="1000" i="1">
                <a:solidFill>
                  <a:srgbClr val="010202"/>
                </a:solidFill>
                <a:latin typeface="Times New Roman"/>
                <a:cs typeface="Times New Roman"/>
              </a:rPr>
              <a:t>a=dv/dt, </a:t>
            </a:r>
            <a:r>
              <a:rPr dirty="0" sz="1000">
                <a:solidFill>
                  <a:srgbClr val="010202"/>
                </a:solidFill>
                <a:latin typeface="Times New Roman"/>
                <a:cs typeface="Times New Roman"/>
              </a:rPr>
              <a:t>the</a:t>
            </a:r>
            <a:r>
              <a:rPr dirty="0" sz="1000" spc="-15">
                <a:solidFill>
                  <a:srgbClr val="010202"/>
                </a:solidFill>
                <a:latin typeface="Times New Roman"/>
                <a:cs typeface="Times New Roman"/>
              </a:rPr>
              <a:t> </a:t>
            </a:r>
            <a:r>
              <a:rPr dirty="0" sz="1000">
                <a:solidFill>
                  <a:srgbClr val="010202"/>
                </a:solidFill>
                <a:latin typeface="Times New Roman"/>
                <a:cs typeface="Times New Roman"/>
              </a:rPr>
              <a:t>acceleration.</a:t>
            </a:r>
            <a:endParaRPr sz="1000">
              <a:latin typeface="Times New Roman"/>
              <a:cs typeface="Times New Roman"/>
            </a:endParaRPr>
          </a:p>
          <a:p>
            <a:pPr marL="139700">
              <a:lnSpc>
                <a:spcPct val="100000"/>
              </a:lnSpc>
            </a:pPr>
            <a:r>
              <a:rPr dirty="0" sz="1000">
                <a:solidFill>
                  <a:srgbClr val="010202"/>
                </a:solidFill>
                <a:latin typeface="Times New Roman"/>
                <a:cs typeface="Times New Roman"/>
              </a:rPr>
              <a:t>The work done on the body is thus obtained by</a:t>
            </a:r>
            <a:r>
              <a:rPr dirty="0" sz="1000" spc="-95">
                <a:solidFill>
                  <a:srgbClr val="010202"/>
                </a:solidFill>
                <a:latin typeface="Times New Roman"/>
                <a:cs typeface="Times New Roman"/>
              </a:rPr>
              <a:t> </a:t>
            </a:r>
            <a:r>
              <a:rPr dirty="0" sz="1000">
                <a:solidFill>
                  <a:srgbClr val="010202"/>
                </a:solidFill>
                <a:latin typeface="Times New Roman"/>
                <a:cs typeface="Times New Roman"/>
              </a:rPr>
              <a:t>integrating</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5"/>
              </a:spcBef>
            </a:pPr>
            <a:endParaRPr sz="1000">
              <a:latin typeface="Times New Roman"/>
              <a:cs typeface="Times New Roman"/>
            </a:endParaRPr>
          </a:p>
          <a:p>
            <a:pPr marL="12700">
              <a:lnSpc>
                <a:spcPct val="100000"/>
              </a:lnSpc>
            </a:pPr>
            <a:r>
              <a:rPr dirty="0" sz="1000">
                <a:solidFill>
                  <a:srgbClr val="010202"/>
                </a:solidFill>
                <a:latin typeface="Times New Roman"/>
                <a:cs typeface="Times New Roman"/>
              </a:rPr>
              <a:t>where </a:t>
            </a:r>
            <a:r>
              <a:rPr dirty="0" sz="1000" i="1">
                <a:solidFill>
                  <a:srgbClr val="010202"/>
                </a:solidFill>
                <a:latin typeface="Times New Roman"/>
                <a:cs typeface="Times New Roman"/>
              </a:rPr>
              <a:t>l </a:t>
            </a:r>
            <a:r>
              <a:rPr dirty="0" sz="1000">
                <a:solidFill>
                  <a:srgbClr val="010202"/>
                </a:solidFill>
                <a:latin typeface="Times New Roman"/>
                <a:cs typeface="Times New Roman"/>
              </a:rPr>
              <a:t>is</a:t>
            </a:r>
            <a:r>
              <a:rPr dirty="0" sz="1000" spc="-5">
                <a:solidFill>
                  <a:srgbClr val="010202"/>
                </a:solidFill>
                <a:latin typeface="Times New Roman"/>
                <a:cs typeface="Times New Roman"/>
              </a:rPr>
              <a:t> </a:t>
            </a:r>
            <a:r>
              <a:rPr dirty="0" sz="1000">
                <a:solidFill>
                  <a:srgbClr val="010202"/>
                </a:solidFill>
                <a:latin typeface="Times New Roman"/>
                <a:cs typeface="Times New Roman"/>
              </a:rPr>
              <a:t>distance.</a:t>
            </a:r>
            <a:endParaRPr sz="1000">
              <a:latin typeface="Times New Roman"/>
              <a:cs typeface="Times New Roman"/>
            </a:endParaRPr>
          </a:p>
        </p:txBody>
      </p:sp>
      <p:sp>
        <p:nvSpPr>
          <p:cNvPr id="8" name="object 8"/>
          <p:cNvSpPr/>
          <p:nvPr/>
        </p:nvSpPr>
        <p:spPr>
          <a:xfrm>
            <a:off x="1489075" y="5355335"/>
            <a:ext cx="2076450" cy="30480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5862716"/>
            <a:ext cx="88265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Integration</a:t>
            </a:r>
            <a:r>
              <a:rPr dirty="0" sz="1000" spc="-7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10" name="object 10"/>
          <p:cNvSpPr/>
          <p:nvPr/>
        </p:nvSpPr>
        <p:spPr>
          <a:xfrm>
            <a:off x="869950" y="6215126"/>
            <a:ext cx="3314700" cy="657225"/>
          </a:xfrm>
          <a:prstGeom prst="rect">
            <a:avLst/>
          </a:prstGeom>
          <a:blipFill>
            <a:blip r:embed="rId6" cstate="print"/>
            <a:stretch>
              <a:fillRect/>
            </a:stretch>
          </a:blipFill>
        </p:spPr>
        <p:txBody>
          <a:bodyPr wrap="square" lIns="0" tIns="0" rIns="0" bIns="0" rtlCol="0"/>
          <a:lstStyle/>
          <a:p/>
        </p:txBody>
      </p:sp>
      <p:sp>
        <p:nvSpPr>
          <p:cNvPr id="11" name="object 11"/>
          <p:cNvSpPr txBox="1"/>
          <p:nvPr/>
        </p:nvSpPr>
        <p:spPr>
          <a:xfrm>
            <a:off x="466391" y="7022266"/>
            <a:ext cx="4692015" cy="330200"/>
          </a:xfrm>
          <a:prstGeom prst="rect">
            <a:avLst/>
          </a:prstGeom>
        </p:spPr>
        <p:txBody>
          <a:bodyPr wrap="square" lIns="0" tIns="12700" rIns="0" bIns="0" rtlCol="0" vert="horz">
            <a:spAutoFit/>
          </a:bodyPr>
          <a:lstStyle/>
          <a:p>
            <a:pPr marL="12700" marR="5080">
              <a:lnSpc>
                <a:spcPct val="100000"/>
              </a:lnSpc>
              <a:spcBef>
                <a:spcPts val="100"/>
              </a:spcBef>
            </a:pPr>
            <a:r>
              <a:rPr dirty="0" sz="1000" spc="15">
                <a:latin typeface="Times New Roman"/>
                <a:cs typeface="Times New Roman"/>
              </a:rPr>
              <a:t>Thus,</a:t>
            </a:r>
            <a:r>
              <a:rPr dirty="0" sz="1000" spc="-30">
                <a:latin typeface="Times New Roman"/>
                <a:cs typeface="Times New Roman"/>
              </a:rPr>
              <a:t> </a:t>
            </a:r>
            <a:r>
              <a:rPr dirty="0" sz="1000" spc="10">
                <a:latin typeface="Times New Roman"/>
                <a:cs typeface="Times New Roman"/>
              </a:rPr>
              <a:t>again,</a:t>
            </a:r>
            <a:r>
              <a:rPr dirty="0" sz="1000" spc="-30">
                <a:latin typeface="Times New Roman"/>
                <a:cs typeface="Times New Roman"/>
              </a:rPr>
              <a:t> </a:t>
            </a:r>
            <a:r>
              <a:rPr dirty="0" sz="1000" spc="15">
                <a:latin typeface="Times New Roman"/>
                <a:cs typeface="Times New Roman"/>
              </a:rPr>
              <a:t>the</a:t>
            </a:r>
            <a:r>
              <a:rPr dirty="0" sz="1000" spc="-30">
                <a:latin typeface="Times New Roman"/>
                <a:cs typeface="Times New Roman"/>
              </a:rPr>
              <a:t> </a:t>
            </a:r>
            <a:r>
              <a:rPr dirty="0" sz="1000" spc="25">
                <a:latin typeface="Times New Roman"/>
                <a:cs typeface="Times New Roman"/>
              </a:rPr>
              <a:t>work</a:t>
            </a:r>
            <a:r>
              <a:rPr dirty="0" sz="1000" spc="-30">
                <a:latin typeface="Times New Roman"/>
                <a:cs typeface="Times New Roman"/>
              </a:rPr>
              <a:t> </a:t>
            </a:r>
            <a:r>
              <a:rPr dirty="0" sz="1000" spc="20">
                <a:latin typeface="Times New Roman"/>
                <a:cs typeface="Times New Roman"/>
              </a:rPr>
              <a:t>done</a:t>
            </a:r>
            <a:r>
              <a:rPr dirty="0" sz="1000" spc="-30">
                <a:latin typeface="Times New Roman"/>
                <a:cs typeface="Times New Roman"/>
              </a:rPr>
              <a:t> </a:t>
            </a:r>
            <a:r>
              <a:rPr dirty="0" sz="1000" spc="25">
                <a:latin typeface="Times New Roman"/>
                <a:cs typeface="Times New Roman"/>
              </a:rPr>
              <a:t>on</a:t>
            </a:r>
            <a:r>
              <a:rPr dirty="0" sz="1000" spc="-30">
                <a:latin typeface="Times New Roman"/>
                <a:cs typeface="Times New Roman"/>
              </a:rPr>
              <a:t> </a:t>
            </a:r>
            <a:r>
              <a:rPr dirty="0" sz="1000" spc="15">
                <a:latin typeface="Times New Roman"/>
                <a:cs typeface="Times New Roman"/>
              </a:rPr>
              <a:t>the</a:t>
            </a:r>
            <a:r>
              <a:rPr dirty="0" sz="1000" spc="-30">
                <a:latin typeface="Times New Roman"/>
                <a:cs typeface="Times New Roman"/>
              </a:rPr>
              <a:t> </a:t>
            </a:r>
            <a:r>
              <a:rPr dirty="0" sz="1000" spc="20">
                <a:latin typeface="Times New Roman"/>
                <a:cs typeface="Times New Roman"/>
              </a:rPr>
              <a:t>body</a:t>
            </a:r>
            <a:r>
              <a:rPr dirty="0" sz="1000" spc="-30">
                <a:latin typeface="Times New Roman"/>
                <a:cs typeface="Times New Roman"/>
              </a:rPr>
              <a:t> </a:t>
            </a:r>
            <a:r>
              <a:rPr dirty="0" sz="1000" spc="15">
                <a:latin typeface="Times New Roman"/>
                <a:cs typeface="Times New Roman"/>
              </a:rPr>
              <a:t>is</a:t>
            </a:r>
            <a:r>
              <a:rPr dirty="0" sz="1000" spc="-30">
                <a:latin typeface="Times New Roman"/>
                <a:cs typeface="Times New Roman"/>
              </a:rPr>
              <a:t> </a:t>
            </a:r>
            <a:r>
              <a:rPr dirty="0" sz="1000" spc="15">
                <a:latin typeface="Times New Roman"/>
                <a:cs typeface="Times New Roman"/>
              </a:rPr>
              <a:t>the</a:t>
            </a:r>
            <a:r>
              <a:rPr dirty="0" sz="1000" spc="-30">
                <a:latin typeface="Times New Roman"/>
                <a:cs typeface="Times New Roman"/>
              </a:rPr>
              <a:t> </a:t>
            </a:r>
            <a:r>
              <a:rPr dirty="0" sz="1000" spc="10">
                <a:latin typeface="Times New Roman"/>
                <a:cs typeface="Times New Roman"/>
              </a:rPr>
              <a:t>difference</a:t>
            </a:r>
            <a:r>
              <a:rPr dirty="0" sz="1000" spc="-30">
                <a:latin typeface="Times New Roman"/>
                <a:cs typeface="Times New Roman"/>
              </a:rPr>
              <a:t> </a:t>
            </a:r>
            <a:r>
              <a:rPr dirty="0" sz="1000" spc="20">
                <a:latin typeface="Times New Roman"/>
                <a:cs typeface="Times New Roman"/>
              </a:rPr>
              <a:t>between</a:t>
            </a:r>
            <a:r>
              <a:rPr dirty="0" sz="1000" spc="-30">
                <a:latin typeface="Times New Roman"/>
                <a:cs typeface="Times New Roman"/>
              </a:rPr>
              <a:t> </a:t>
            </a:r>
            <a:r>
              <a:rPr dirty="0" sz="1000" spc="15">
                <a:latin typeface="Times New Roman"/>
                <a:cs typeface="Times New Roman"/>
              </a:rPr>
              <a:t>the</a:t>
            </a:r>
            <a:r>
              <a:rPr dirty="0" sz="1000" spc="-30">
                <a:latin typeface="Times New Roman"/>
                <a:cs typeface="Times New Roman"/>
              </a:rPr>
              <a:t> </a:t>
            </a:r>
            <a:r>
              <a:rPr dirty="0" sz="1000" spc="15">
                <a:latin typeface="Times New Roman"/>
                <a:cs typeface="Times New Roman"/>
              </a:rPr>
              <a:t>values</a:t>
            </a:r>
            <a:r>
              <a:rPr dirty="0" sz="1000" spc="-30">
                <a:latin typeface="Times New Roman"/>
                <a:cs typeface="Times New Roman"/>
              </a:rPr>
              <a:t> </a:t>
            </a:r>
            <a:r>
              <a:rPr dirty="0" sz="1000" spc="20">
                <a:latin typeface="Times New Roman"/>
                <a:cs typeface="Times New Roman"/>
              </a:rPr>
              <a:t>of</a:t>
            </a:r>
            <a:r>
              <a:rPr dirty="0" sz="1000" spc="-30">
                <a:latin typeface="Times New Roman"/>
                <a:cs typeface="Times New Roman"/>
              </a:rPr>
              <a:t> </a:t>
            </a:r>
            <a:r>
              <a:rPr dirty="0" sz="1000" spc="30">
                <a:latin typeface="Times New Roman"/>
                <a:cs typeface="Times New Roman"/>
              </a:rPr>
              <a:t>a</a:t>
            </a:r>
            <a:r>
              <a:rPr dirty="0" sz="1000" spc="-30">
                <a:latin typeface="Times New Roman"/>
                <a:cs typeface="Times New Roman"/>
              </a:rPr>
              <a:t> </a:t>
            </a:r>
            <a:r>
              <a:rPr dirty="0" sz="1000" spc="15">
                <a:latin typeface="Times New Roman"/>
                <a:cs typeface="Times New Roman"/>
              </a:rPr>
              <a:t>function  of</a:t>
            </a:r>
            <a:r>
              <a:rPr dirty="0" sz="1000" spc="-45">
                <a:latin typeface="Times New Roman"/>
                <a:cs typeface="Times New Roman"/>
              </a:rPr>
              <a:t> </a:t>
            </a:r>
            <a:r>
              <a:rPr dirty="0" sz="1000" spc="10">
                <a:latin typeface="Times New Roman"/>
                <a:cs typeface="Times New Roman"/>
              </a:rPr>
              <a:t>the</a:t>
            </a:r>
            <a:r>
              <a:rPr dirty="0" sz="1000" spc="-40">
                <a:latin typeface="Times New Roman"/>
                <a:cs typeface="Times New Roman"/>
              </a:rPr>
              <a:t> </a:t>
            </a:r>
            <a:r>
              <a:rPr dirty="0" sz="1000">
                <a:latin typeface="Times New Roman"/>
                <a:cs typeface="Times New Roman"/>
              </a:rPr>
              <a:t>state</a:t>
            </a:r>
            <a:r>
              <a:rPr dirty="0" sz="1000" spc="-40">
                <a:latin typeface="Times New Roman"/>
                <a:cs typeface="Times New Roman"/>
              </a:rPr>
              <a:t> </a:t>
            </a:r>
            <a:r>
              <a:rPr dirty="0" sz="1000" spc="15">
                <a:latin typeface="Times New Roman"/>
                <a:cs typeface="Times New Roman"/>
              </a:rPr>
              <a:t>of</a:t>
            </a:r>
            <a:r>
              <a:rPr dirty="0" sz="1000" spc="-40">
                <a:latin typeface="Times New Roman"/>
                <a:cs typeface="Times New Roman"/>
              </a:rPr>
              <a:t> </a:t>
            </a:r>
            <a:r>
              <a:rPr dirty="0" sz="1000" spc="10">
                <a:latin typeface="Times New Roman"/>
                <a:cs typeface="Times New Roman"/>
              </a:rPr>
              <a:t>the</a:t>
            </a:r>
            <a:r>
              <a:rPr dirty="0" sz="1000" spc="-40">
                <a:latin typeface="Times New Roman"/>
                <a:cs typeface="Times New Roman"/>
              </a:rPr>
              <a:t> </a:t>
            </a:r>
            <a:r>
              <a:rPr dirty="0" sz="1000" spc="15">
                <a:latin typeface="Times New Roman"/>
                <a:cs typeface="Times New Roman"/>
              </a:rPr>
              <a:t>body</a:t>
            </a:r>
            <a:r>
              <a:rPr dirty="0" sz="1000" spc="-45">
                <a:latin typeface="Times New Roman"/>
                <a:cs typeface="Times New Roman"/>
              </a:rPr>
              <a:t> </a:t>
            </a:r>
            <a:r>
              <a:rPr dirty="0" sz="1000" spc="15">
                <a:latin typeface="Times New Roman"/>
                <a:cs typeface="Times New Roman"/>
              </a:rPr>
              <a:t>and</a:t>
            </a:r>
            <a:r>
              <a:rPr dirty="0" sz="1000" spc="-40">
                <a:latin typeface="Times New Roman"/>
                <a:cs typeface="Times New Roman"/>
              </a:rPr>
              <a:t> </a:t>
            </a:r>
            <a:r>
              <a:rPr dirty="0" sz="1000" spc="10">
                <a:latin typeface="Times New Roman"/>
                <a:cs typeface="Times New Roman"/>
              </a:rPr>
              <a:t>is</a:t>
            </a:r>
            <a:r>
              <a:rPr dirty="0" sz="1000" spc="-40">
                <a:latin typeface="Times New Roman"/>
                <a:cs typeface="Times New Roman"/>
              </a:rPr>
              <a:t> </a:t>
            </a:r>
            <a:r>
              <a:rPr dirty="0" sz="1000" spc="5">
                <a:latin typeface="Times New Roman"/>
                <a:cs typeface="Times New Roman"/>
              </a:rPr>
              <a:t>independent</a:t>
            </a:r>
            <a:r>
              <a:rPr dirty="0" sz="1000" spc="-40">
                <a:latin typeface="Times New Roman"/>
                <a:cs typeface="Times New Roman"/>
              </a:rPr>
              <a:t> </a:t>
            </a:r>
            <a:r>
              <a:rPr dirty="0" sz="1000" spc="15">
                <a:latin typeface="Times New Roman"/>
                <a:cs typeface="Times New Roman"/>
              </a:rPr>
              <a:t>of</a:t>
            </a:r>
            <a:r>
              <a:rPr dirty="0" sz="1000" spc="-45">
                <a:latin typeface="Times New Roman"/>
                <a:cs typeface="Times New Roman"/>
              </a:rPr>
              <a:t> </a:t>
            </a:r>
            <a:r>
              <a:rPr dirty="0" sz="1000" spc="10">
                <a:latin typeface="Times New Roman"/>
                <a:cs typeface="Times New Roman"/>
              </a:rPr>
              <a:t>the</a:t>
            </a:r>
            <a:r>
              <a:rPr dirty="0" sz="1000" spc="-40">
                <a:latin typeface="Times New Roman"/>
                <a:cs typeface="Times New Roman"/>
              </a:rPr>
              <a:t> </a:t>
            </a:r>
            <a:r>
              <a:rPr dirty="0" sz="1000" spc="10">
                <a:latin typeface="Times New Roman"/>
                <a:cs typeface="Times New Roman"/>
              </a:rPr>
              <a:t>path</a:t>
            </a:r>
            <a:r>
              <a:rPr dirty="0" sz="1000" spc="-40">
                <a:latin typeface="Times New Roman"/>
                <a:cs typeface="Times New Roman"/>
              </a:rPr>
              <a:t> </a:t>
            </a:r>
            <a:r>
              <a:rPr dirty="0" sz="1000" spc="5">
                <a:latin typeface="Times New Roman"/>
                <a:cs typeface="Times New Roman"/>
              </a:rPr>
              <a:t>taken</a:t>
            </a:r>
            <a:r>
              <a:rPr dirty="0" sz="1000" spc="-40">
                <a:latin typeface="Times New Roman"/>
                <a:cs typeface="Times New Roman"/>
              </a:rPr>
              <a:t> </a:t>
            </a:r>
            <a:r>
              <a:rPr dirty="0" sz="1000" spc="20">
                <a:latin typeface="Times New Roman"/>
                <a:cs typeface="Times New Roman"/>
              </a:rPr>
              <a:t>by</a:t>
            </a:r>
            <a:r>
              <a:rPr dirty="0" sz="1000" spc="-40">
                <a:latin typeface="Times New Roman"/>
                <a:cs typeface="Times New Roman"/>
              </a:rPr>
              <a:t> </a:t>
            </a:r>
            <a:r>
              <a:rPr dirty="0" sz="1000" spc="10">
                <a:latin typeface="Times New Roman"/>
                <a:cs typeface="Times New Roman"/>
              </a:rPr>
              <a:t>the</a:t>
            </a:r>
            <a:r>
              <a:rPr dirty="0" sz="1000" spc="-45">
                <a:latin typeface="Times New Roman"/>
                <a:cs typeface="Times New Roman"/>
              </a:rPr>
              <a:t> </a:t>
            </a:r>
            <a:r>
              <a:rPr dirty="0" sz="1000" spc="15">
                <a:latin typeface="Times New Roman"/>
                <a:cs typeface="Times New Roman"/>
              </a:rPr>
              <a:t>body</a:t>
            </a:r>
            <a:r>
              <a:rPr dirty="0" sz="1000" spc="-40">
                <a:latin typeface="Times New Roman"/>
                <a:cs typeface="Times New Roman"/>
              </a:rPr>
              <a:t> </a:t>
            </a:r>
            <a:r>
              <a:rPr dirty="0" sz="1000" spc="10">
                <a:latin typeface="Times New Roman"/>
                <a:cs typeface="Times New Roman"/>
              </a:rPr>
              <a:t>between</a:t>
            </a:r>
            <a:r>
              <a:rPr dirty="0" sz="1000" spc="-40">
                <a:latin typeface="Times New Roman"/>
                <a:cs typeface="Times New Roman"/>
              </a:rPr>
              <a:t> </a:t>
            </a:r>
            <a:r>
              <a:rPr dirty="0" sz="1000" spc="10">
                <a:latin typeface="Times New Roman"/>
                <a:cs typeface="Times New Roman"/>
              </a:rPr>
              <a:t>the</a:t>
            </a:r>
            <a:r>
              <a:rPr dirty="0" sz="1000" spc="-40">
                <a:latin typeface="Times New Roman"/>
                <a:cs typeface="Times New Roman"/>
              </a:rPr>
              <a:t> </a:t>
            </a:r>
            <a:r>
              <a:rPr dirty="0" sz="1000">
                <a:latin typeface="Times New Roman"/>
                <a:cs typeface="Times New Roman"/>
              </a:rPr>
              <a:t>states.</a:t>
            </a:r>
            <a:endParaRPr sz="10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60550" y="2468879"/>
            <a:ext cx="1343025" cy="1714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18910" y="2795778"/>
            <a:ext cx="4650105" cy="1538605"/>
          </a:xfrm>
          <a:prstGeom prst="rect">
            <a:avLst/>
          </a:prstGeom>
        </p:spPr>
        <p:txBody>
          <a:bodyPr wrap="square" lIns="0" tIns="59690" rIns="0" bIns="0" rtlCol="0" vert="horz">
            <a:spAutoFit/>
          </a:bodyPr>
          <a:lstStyle/>
          <a:p>
            <a:pPr marL="38100">
              <a:lnSpc>
                <a:spcPct val="100000"/>
              </a:lnSpc>
              <a:spcBef>
                <a:spcPts val="470"/>
              </a:spcBef>
            </a:pPr>
            <a:r>
              <a:rPr dirty="0" sz="1000">
                <a:solidFill>
                  <a:srgbClr val="010202"/>
                </a:solidFill>
                <a:latin typeface="Times New Roman"/>
                <a:cs typeface="Times New Roman"/>
              </a:rPr>
              <a:t>If</a:t>
            </a:r>
            <a:r>
              <a:rPr dirty="0" sz="1000" spc="85">
                <a:solidFill>
                  <a:srgbClr val="010202"/>
                </a:solidFill>
                <a:latin typeface="Times New Roman"/>
                <a:cs typeface="Times New Roman"/>
              </a:rPr>
              <a:t> </a:t>
            </a:r>
            <a:r>
              <a:rPr dirty="0" sz="1000">
                <a:solidFill>
                  <a:srgbClr val="010202"/>
                </a:solidFill>
                <a:latin typeface="Times New Roman"/>
                <a:cs typeface="Times New Roman"/>
              </a:rPr>
              <a:t>work</a:t>
            </a:r>
            <a:r>
              <a:rPr dirty="0" sz="1000" spc="85">
                <a:solidFill>
                  <a:srgbClr val="010202"/>
                </a:solidFill>
                <a:latin typeface="Times New Roman"/>
                <a:cs typeface="Times New Roman"/>
              </a:rPr>
              <a:t> </a:t>
            </a:r>
            <a:r>
              <a:rPr dirty="0" sz="1000" spc="-5">
                <a:solidFill>
                  <a:srgbClr val="010202"/>
                </a:solidFill>
                <a:latin typeface="Times New Roman"/>
                <a:cs typeface="Times New Roman"/>
              </a:rPr>
              <a:t>w</a:t>
            </a:r>
            <a:r>
              <a:rPr dirty="0" sz="1000" spc="90">
                <a:solidFill>
                  <a:srgbClr val="010202"/>
                </a:solidFill>
                <a:latin typeface="Times New Roman"/>
                <a:cs typeface="Times New Roman"/>
              </a:rPr>
              <a:t> </a:t>
            </a:r>
            <a:r>
              <a:rPr dirty="0" sz="1000">
                <a:solidFill>
                  <a:srgbClr val="010202"/>
                </a:solidFill>
                <a:latin typeface="Times New Roman"/>
                <a:cs typeface="Times New Roman"/>
              </a:rPr>
              <a:t>is</a:t>
            </a:r>
            <a:r>
              <a:rPr dirty="0" sz="1000" spc="90">
                <a:solidFill>
                  <a:srgbClr val="010202"/>
                </a:solidFill>
                <a:latin typeface="Times New Roman"/>
                <a:cs typeface="Times New Roman"/>
              </a:rPr>
              <a:t> </a:t>
            </a:r>
            <a:r>
              <a:rPr dirty="0" sz="1000">
                <a:solidFill>
                  <a:srgbClr val="010202"/>
                </a:solidFill>
                <a:latin typeface="Times New Roman"/>
                <a:cs typeface="Times New Roman"/>
              </a:rPr>
              <a:t>done</a:t>
            </a:r>
            <a:r>
              <a:rPr dirty="0" sz="1000" spc="85">
                <a:solidFill>
                  <a:srgbClr val="010202"/>
                </a:solidFill>
                <a:latin typeface="Times New Roman"/>
                <a:cs typeface="Times New Roman"/>
              </a:rPr>
              <a:t> </a:t>
            </a:r>
            <a:r>
              <a:rPr dirty="0" sz="1000">
                <a:solidFill>
                  <a:srgbClr val="010202"/>
                </a:solidFill>
                <a:latin typeface="Times New Roman"/>
                <a:cs typeface="Times New Roman"/>
              </a:rPr>
              <a:t>on</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spc="-15">
                <a:solidFill>
                  <a:srgbClr val="010202"/>
                </a:solidFill>
                <a:latin typeface="Times New Roman"/>
                <a:cs typeface="Times New Roman"/>
              </a:rPr>
              <a:t>body,</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then</a:t>
            </a:r>
            <a:r>
              <a:rPr dirty="0" sz="1000" spc="90">
                <a:solidFill>
                  <a:srgbClr val="010202"/>
                </a:solidFill>
                <a:latin typeface="Times New Roman"/>
                <a:cs typeface="Times New Roman"/>
              </a:rPr>
              <a:t> </a:t>
            </a:r>
            <a:r>
              <a:rPr dirty="0" sz="1000" spc="5" i="1">
                <a:solidFill>
                  <a:srgbClr val="010202"/>
                </a:solidFill>
                <a:latin typeface="Times New Roman"/>
                <a:cs typeface="Times New Roman"/>
              </a:rPr>
              <a:t>U</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&gt;U</a:t>
            </a:r>
            <a:r>
              <a:rPr dirty="0" baseline="-33333" sz="1125" spc="7" i="1">
                <a:solidFill>
                  <a:srgbClr val="010202"/>
                </a:solidFill>
                <a:latin typeface="Times New Roman"/>
                <a:cs typeface="Times New Roman"/>
              </a:rPr>
              <a:t>A</a:t>
            </a:r>
            <a:r>
              <a:rPr dirty="0" baseline="-33333" sz="1125" spc="209"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90">
                <a:solidFill>
                  <a:srgbClr val="010202"/>
                </a:solidFill>
                <a:latin typeface="Times New Roman"/>
                <a:cs typeface="Times New Roman"/>
              </a:rPr>
              <a:t> </a:t>
            </a:r>
            <a:r>
              <a:rPr dirty="0" sz="1000">
                <a:solidFill>
                  <a:srgbClr val="010202"/>
                </a:solidFill>
                <a:latin typeface="Times New Roman"/>
                <a:cs typeface="Times New Roman"/>
              </a:rPr>
              <a:t>if</a:t>
            </a:r>
            <a:r>
              <a:rPr dirty="0" sz="1000" spc="95">
                <a:solidFill>
                  <a:srgbClr val="010202"/>
                </a:solidFill>
                <a:latin typeface="Times New Roman"/>
                <a:cs typeface="Times New Roman"/>
              </a:rPr>
              <a:t> </a:t>
            </a:r>
            <a:r>
              <a:rPr dirty="0" sz="1000">
                <a:solidFill>
                  <a:srgbClr val="010202"/>
                </a:solidFill>
                <a:latin typeface="Times New Roman"/>
                <a:cs typeface="Times New Roman"/>
              </a:rPr>
              <a:t>the</a:t>
            </a:r>
            <a:r>
              <a:rPr dirty="0" sz="1000" spc="90">
                <a:solidFill>
                  <a:srgbClr val="010202"/>
                </a:solidFill>
                <a:latin typeface="Times New Roman"/>
                <a:cs typeface="Times New Roman"/>
              </a:rPr>
              <a:t> </a:t>
            </a:r>
            <a:r>
              <a:rPr dirty="0" sz="1000">
                <a:solidFill>
                  <a:srgbClr val="010202"/>
                </a:solidFill>
                <a:latin typeface="Times New Roman"/>
                <a:cs typeface="Times New Roman"/>
              </a:rPr>
              <a:t>body</a:t>
            </a:r>
            <a:r>
              <a:rPr dirty="0" sz="1000" spc="90">
                <a:solidFill>
                  <a:srgbClr val="010202"/>
                </a:solidFill>
                <a:latin typeface="Times New Roman"/>
                <a:cs typeface="Times New Roman"/>
              </a:rPr>
              <a:t> </a:t>
            </a:r>
            <a:r>
              <a:rPr dirty="0" sz="1000">
                <a:solidFill>
                  <a:srgbClr val="010202"/>
                </a:solidFill>
                <a:latin typeface="Times New Roman"/>
                <a:cs typeface="Times New Roman"/>
              </a:rPr>
              <a:t>itself</a:t>
            </a:r>
            <a:r>
              <a:rPr dirty="0" sz="1000" spc="95">
                <a:solidFill>
                  <a:srgbClr val="010202"/>
                </a:solidFill>
                <a:latin typeface="Times New Roman"/>
                <a:cs typeface="Times New Roman"/>
              </a:rPr>
              <a:t> </a:t>
            </a:r>
            <a:r>
              <a:rPr dirty="0" sz="1000">
                <a:solidFill>
                  <a:srgbClr val="010202"/>
                </a:solidFill>
                <a:latin typeface="Times New Roman"/>
                <a:cs typeface="Times New Roman"/>
              </a:rPr>
              <a:t>performs</a:t>
            </a:r>
            <a:r>
              <a:rPr dirty="0" sz="1000" spc="90">
                <a:solidFill>
                  <a:srgbClr val="010202"/>
                </a:solidFill>
                <a:latin typeface="Times New Roman"/>
                <a:cs typeface="Times New Roman"/>
              </a:rPr>
              <a:t> </a:t>
            </a:r>
            <a:r>
              <a:rPr dirty="0" sz="1000">
                <a:solidFill>
                  <a:srgbClr val="010202"/>
                </a:solidFill>
                <a:latin typeface="Times New Roman"/>
                <a:cs typeface="Times New Roman"/>
              </a:rPr>
              <a:t>work,</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a:p>
            <a:pPr marL="38100">
              <a:lnSpc>
                <a:spcPct val="100000"/>
              </a:lnSpc>
              <a:spcBef>
                <a:spcPts val="370"/>
              </a:spcBef>
            </a:pPr>
            <a:r>
              <a:rPr dirty="0" sz="1000" i="1">
                <a:solidFill>
                  <a:srgbClr val="010202"/>
                </a:solidFill>
                <a:latin typeface="Times New Roman"/>
                <a:cs typeface="Times New Roman"/>
              </a:rPr>
              <a:t>U</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&lt;U</a:t>
            </a:r>
            <a:r>
              <a:rPr dirty="0" baseline="-33333" sz="1125" i="1">
                <a:solidFill>
                  <a:srgbClr val="010202"/>
                </a:solidFill>
                <a:latin typeface="Times New Roman"/>
                <a:cs typeface="Times New Roman"/>
              </a:rPr>
              <a:t>A</a:t>
            </a:r>
            <a:r>
              <a:rPr dirty="0" sz="1000">
                <a:solidFill>
                  <a:srgbClr val="010202"/>
                </a:solidFill>
                <a:latin typeface="Times New Roman"/>
                <a:cs typeface="Times New Roman"/>
              </a:rPr>
              <a:t>.</a:t>
            </a:r>
            <a:endParaRPr sz="1000">
              <a:latin typeface="Times New Roman"/>
              <a:cs typeface="Times New Roman"/>
            </a:endParaRPr>
          </a:p>
          <a:p>
            <a:pPr algn="just" marL="38100" marR="30480" indent="127000">
              <a:lnSpc>
                <a:spcPct val="100000"/>
              </a:lnSpc>
              <a:spcBef>
                <a:spcPts val="370"/>
              </a:spcBef>
            </a:pPr>
            <a:r>
              <a:rPr dirty="0" sz="1000" spc="-5">
                <a:solidFill>
                  <a:srgbClr val="010202"/>
                </a:solidFill>
                <a:latin typeface="Times New Roman"/>
                <a:cs typeface="Times New Roman"/>
              </a:rPr>
              <a:t>In </a:t>
            </a:r>
            <a:r>
              <a:rPr dirty="0" sz="1000" spc="-15">
                <a:solidFill>
                  <a:srgbClr val="010202"/>
                </a:solidFill>
                <a:latin typeface="Times New Roman"/>
                <a:cs typeface="Times New Roman"/>
              </a:rPr>
              <a:t>Joule’s </a:t>
            </a:r>
            <a:r>
              <a:rPr dirty="0" sz="1000" spc="-5">
                <a:solidFill>
                  <a:srgbClr val="010202"/>
                </a:solidFill>
                <a:latin typeface="Times New Roman"/>
                <a:cs typeface="Times New Roman"/>
              </a:rPr>
              <a:t>experiments the change in the state of the adiabatically contained water </a:t>
            </a:r>
            <a:r>
              <a:rPr dirty="0" sz="1000" spc="-10">
                <a:solidFill>
                  <a:srgbClr val="010202"/>
                </a:solidFill>
                <a:latin typeface="Times New Roman"/>
                <a:cs typeface="Times New Roman"/>
              </a:rPr>
              <a:t>was  </a:t>
            </a:r>
            <a:r>
              <a:rPr dirty="0" sz="1000">
                <a:solidFill>
                  <a:srgbClr val="010202"/>
                </a:solidFill>
                <a:latin typeface="Times New Roman"/>
                <a:cs typeface="Times New Roman"/>
              </a:rPr>
              <a:t>measured as an increase in the temperatures of the </a:t>
            </a:r>
            <a:r>
              <a:rPr dirty="0" sz="1000" spc="-10">
                <a:solidFill>
                  <a:srgbClr val="010202"/>
                </a:solidFill>
                <a:latin typeface="Times New Roman"/>
                <a:cs typeface="Times New Roman"/>
              </a:rPr>
              <a:t>water. </a:t>
            </a:r>
            <a:r>
              <a:rPr dirty="0" sz="1000">
                <a:solidFill>
                  <a:srgbClr val="010202"/>
                </a:solidFill>
                <a:latin typeface="Times New Roman"/>
                <a:cs typeface="Times New Roman"/>
              </a:rPr>
              <a:t>The same increase in  temperature, and hence the same change of state, could have been produced by placing  the water in thermal contact with a source of heat and allowing heat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to flow into the  </a:t>
            </a:r>
            <a:r>
              <a:rPr dirty="0" sz="1000" spc="-15">
                <a:solidFill>
                  <a:srgbClr val="010202"/>
                </a:solidFill>
                <a:latin typeface="Times New Roman"/>
                <a:cs typeface="Times New Roman"/>
              </a:rPr>
              <a:t>water. </a:t>
            </a:r>
            <a:r>
              <a:rPr dirty="0" sz="1000" spc="-5">
                <a:solidFill>
                  <a:srgbClr val="010202"/>
                </a:solidFill>
                <a:latin typeface="Times New Roman"/>
                <a:cs typeface="Times New Roman"/>
              </a:rPr>
              <a:t>In describing heat changes it is conventional to assign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 value to heat  which flows </a:t>
            </a:r>
            <a:r>
              <a:rPr dirty="0" sz="1000" i="1">
                <a:solidFill>
                  <a:srgbClr val="010202"/>
                </a:solidFill>
                <a:latin typeface="Times New Roman"/>
                <a:cs typeface="Times New Roman"/>
              </a:rPr>
              <a:t>out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body (an exothermic process) and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value to heat which  flows </a:t>
            </a:r>
            <a:r>
              <a:rPr dirty="0" sz="1000" spc="-5" i="1">
                <a:solidFill>
                  <a:srgbClr val="010202"/>
                </a:solidFill>
                <a:latin typeface="Times New Roman"/>
                <a:cs typeface="Times New Roman"/>
              </a:rPr>
              <a:t>into </a:t>
            </a:r>
            <a:r>
              <a:rPr dirty="0" sz="1000">
                <a:solidFill>
                  <a:srgbClr val="010202"/>
                </a:solidFill>
                <a:latin typeface="Times New Roman"/>
                <a:cs typeface="Times New Roman"/>
              </a:rPr>
              <a:t>a </a:t>
            </a:r>
            <a:r>
              <a:rPr dirty="0" sz="1000" spc="-5">
                <a:solidFill>
                  <a:srgbClr val="010202"/>
                </a:solidFill>
                <a:latin typeface="Times New Roman"/>
                <a:cs typeface="Times New Roman"/>
              </a:rPr>
              <a:t>body (an endothermic process).</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Hence,</a:t>
            </a:r>
            <a:endParaRPr sz="1000">
              <a:latin typeface="Times New Roman"/>
              <a:cs typeface="Times New Roman"/>
            </a:endParaRPr>
          </a:p>
        </p:txBody>
      </p:sp>
      <p:sp>
        <p:nvSpPr>
          <p:cNvPr id="4" name="object 4"/>
          <p:cNvSpPr/>
          <p:nvPr/>
        </p:nvSpPr>
        <p:spPr>
          <a:xfrm>
            <a:off x="1970087" y="4508817"/>
            <a:ext cx="1123950" cy="1714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380872" y="4835715"/>
            <a:ext cx="4725035" cy="2948305"/>
          </a:xfrm>
          <a:prstGeom prst="rect">
            <a:avLst/>
          </a:prstGeom>
        </p:spPr>
        <p:txBody>
          <a:bodyPr wrap="square" lIns="0" tIns="12700" rIns="0" bIns="0" rtlCol="0" vert="horz">
            <a:spAutoFit/>
          </a:bodyPr>
          <a:lstStyle/>
          <a:p>
            <a:pPr marL="76200" marR="68580">
              <a:lnSpc>
                <a:spcPct val="130900"/>
              </a:lnSpc>
              <a:spcBef>
                <a:spcPts val="100"/>
              </a:spcBef>
            </a:pPr>
            <a:r>
              <a:rPr dirty="0" sz="1000">
                <a:solidFill>
                  <a:srgbClr val="010202"/>
                </a:solidFill>
                <a:latin typeface="Times New Roman"/>
                <a:cs typeface="Times New Roman"/>
              </a:rPr>
              <a:t>Thus, when heat flows into the </a:t>
            </a:r>
            <a:r>
              <a:rPr dirty="0" sz="1000" spc="-15">
                <a:solidFill>
                  <a:srgbClr val="010202"/>
                </a:solidFill>
                <a:latin typeface="Times New Roman"/>
                <a:cs typeface="Times New Roman"/>
              </a:rPr>
              <a:t>body,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quantity and </a:t>
            </a:r>
            <a:r>
              <a:rPr dirty="0" sz="1000" i="1">
                <a:solidFill>
                  <a:srgbClr val="010202"/>
                </a:solidFill>
                <a:latin typeface="Times New Roman"/>
                <a:cs typeface="Times New Roman"/>
              </a:rPr>
              <a:t>U</a:t>
            </a:r>
            <a:r>
              <a:rPr dirty="0" baseline="-33333" sz="1125" i="1">
                <a:solidFill>
                  <a:srgbClr val="010202"/>
                </a:solidFill>
                <a:latin typeface="Times New Roman"/>
                <a:cs typeface="Times New Roman"/>
              </a:rPr>
              <a:t>B</a:t>
            </a:r>
            <a:r>
              <a:rPr dirty="0" sz="1000" i="1">
                <a:solidFill>
                  <a:srgbClr val="010202"/>
                </a:solidFill>
                <a:latin typeface="Times New Roman"/>
                <a:cs typeface="Times New Roman"/>
              </a:rPr>
              <a:t>&gt;U</a:t>
            </a:r>
            <a:r>
              <a:rPr dirty="0" baseline="-33333" sz="1125" i="1">
                <a:solidFill>
                  <a:srgbClr val="010202"/>
                </a:solidFill>
                <a:latin typeface="Times New Roman"/>
                <a:cs typeface="Times New Roman"/>
              </a:rPr>
              <a:t>A</a:t>
            </a:r>
            <a:r>
              <a:rPr dirty="0" sz="1000" i="1">
                <a:solidFill>
                  <a:srgbClr val="010202"/>
                </a:solidFill>
                <a:latin typeface="Times New Roman"/>
                <a:cs typeface="Times New Roman"/>
              </a:rPr>
              <a:t>, </a:t>
            </a:r>
            <a:r>
              <a:rPr dirty="0" sz="1000" spc="-5">
                <a:solidFill>
                  <a:srgbClr val="010202"/>
                </a:solidFill>
                <a:latin typeface="Times New Roman"/>
                <a:cs typeface="Times New Roman"/>
              </a:rPr>
              <a:t>whereas if heat  </a:t>
            </a:r>
            <a:r>
              <a:rPr dirty="0" sz="1000">
                <a:solidFill>
                  <a:srgbClr val="010202"/>
                </a:solidFill>
                <a:latin typeface="Times New Roman"/>
                <a:cs typeface="Times New Roman"/>
              </a:rPr>
              <a:t>flows out of the </a:t>
            </a:r>
            <a:r>
              <a:rPr dirty="0" sz="1000" spc="-15">
                <a:solidFill>
                  <a:srgbClr val="010202"/>
                </a:solidFill>
                <a:latin typeface="Times New Roman"/>
                <a:cs typeface="Times New Roman"/>
              </a:rPr>
              <a:t>body, </a:t>
            </a:r>
            <a:r>
              <a:rPr dirty="0" sz="1000" spc="5" i="1">
                <a:solidFill>
                  <a:srgbClr val="010202"/>
                </a:solidFill>
                <a:latin typeface="Times New Roman"/>
                <a:cs typeface="Times New Roman"/>
              </a:rPr>
              <a:t>U</a:t>
            </a:r>
            <a:r>
              <a:rPr dirty="0" baseline="-33333" sz="1125" spc="7" i="1">
                <a:solidFill>
                  <a:srgbClr val="010202"/>
                </a:solidFill>
                <a:latin typeface="Times New Roman"/>
                <a:cs typeface="Times New Roman"/>
              </a:rPr>
              <a:t>B</a:t>
            </a:r>
            <a:r>
              <a:rPr dirty="0" sz="1000" spc="5" i="1">
                <a:solidFill>
                  <a:srgbClr val="010202"/>
                </a:solidFill>
                <a:latin typeface="Times New Roman"/>
                <a:cs typeface="Times New Roman"/>
              </a:rPr>
              <a:t>&lt;U</a:t>
            </a:r>
            <a:r>
              <a:rPr dirty="0" baseline="-33333" sz="1125" spc="7" i="1">
                <a:solidFill>
                  <a:srgbClr val="010202"/>
                </a:solidFill>
                <a:latin typeface="Times New Roman"/>
                <a:cs typeface="Times New Roman"/>
              </a:rPr>
              <a:t>A </a:t>
            </a:r>
            <a:r>
              <a:rPr dirty="0" sz="1000">
                <a:solidFill>
                  <a:srgbClr val="010202"/>
                </a:solidFill>
                <a:latin typeface="Times New Roman"/>
                <a:cs typeface="Times New Roman"/>
              </a:rPr>
              <a:t>and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negative</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quantity.</a:t>
            </a:r>
            <a:endParaRPr sz="1000">
              <a:latin typeface="Times New Roman"/>
              <a:cs typeface="Times New Roman"/>
            </a:endParaRPr>
          </a:p>
          <a:p>
            <a:pPr algn="just" marL="76200" marR="68580" indent="127000">
              <a:lnSpc>
                <a:spcPct val="100000"/>
              </a:lnSpc>
              <a:spcBef>
                <a:spcPts val="370"/>
              </a:spcBef>
            </a:pPr>
            <a:r>
              <a:rPr dirty="0" sz="1000" spc="-5">
                <a:solidFill>
                  <a:srgbClr val="010202"/>
                </a:solidFill>
                <a:latin typeface="Times New Roman"/>
                <a:cs typeface="Times New Roman"/>
              </a:rPr>
              <a:t>It is now of interest to consider the change in the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body which  simultaneously performs work and absorbs heat. Consider </a:t>
            </a:r>
            <a:r>
              <a:rPr dirty="0" sz="1000">
                <a:solidFill>
                  <a:srgbClr val="010202"/>
                </a:solidFill>
                <a:latin typeface="Times New Roman"/>
                <a:cs typeface="Times New Roman"/>
              </a:rPr>
              <a:t>a </a:t>
            </a:r>
            <a:r>
              <a:rPr dirty="0" sz="1000" spc="-20">
                <a:solidFill>
                  <a:srgbClr val="010202"/>
                </a:solidFill>
                <a:latin typeface="Times New Roman"/>
                <a:cs typeface="Times New Roman"/>
              </a:rPr>
              <a:t>body, </a:t>
            </a:r>
            <a:r>
              <a:rPr dirty="0" sz="1000" spc="-5">
                <a:solidFill>
                  <a:srgbClr val="010202"/>
                </a:solidFill>
                <a:latin typeface="Times New Roman"/>
                <a:cs typeface="Times New Roman"/>
              </a:rPr>
              <a:t>initially in the state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which performs work </a:t>
            </a:r>
            <a:r>
              <a:rPr dirty="0" sz="1000" spc="-40" i="1">
                <a:solidFill>
                  <a:srgbClr val="010202"/>
                </a:solidFill>
                <a:latin typeface="Times New Roman"/>
                <a:cs typeface="Times New Roman"/>
              </a:rPr>
              <a:t>w, </a:t>
            </a:r>
            <a:r>
              <a:rPr dirty="0" sz="1000" spc="-5">
                <a:solidFill>
                  <a:srgbClr val="010202"/>
                </a:solidFill>
                <a:latin typeface="Times New Roman"/>
                <a:cs typeface="Times New Roman"/>
              </a:rPr>
              <a:t>absorbs heat </a:t>
            </a:r>
            <a:r>
              <a:rPr dirty="0" sz="1000" i="1">
                <a:solidFill>
                  <a:srgbClr val="010202"/>
                </a:solidFill>
                <a:latin typeface="Times New Roman"/>
                <a:cs typeface="Times New Roman"/>
              </a:rPr>
              <a:t>q, </a:t>
            </a:r>
            <a:r>
              <a:rPr dirty="0" sz="1000" spc="-5">
                <a:solidFill>
                  <a:srgbClr val="010202"/>
                </a:solidFill>
                <a:latin typeface="Times New Roman"/>
                <a:cs typeface="Times New Roman"/>
              </a:rPr>
              <a:t>and, 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consequence, moves to the state </a:t>
            </a:r>
            <a:r>
              <a:rPr dirty="0" sz="1000" i="1">
                <a:solidFill>
                  <a:srgbClr val="010202"/>
                </a:solidFill>
                <a:latin typeface="Times New Roman"/>
                <a:cs typeface="Times New Roman"/>
              </a:rPr>
              <a:t>B. </a:t>
            </a:r>
            <a:r>
              <a:rPr dirty="0" sz="1000">
                <a:solidFill>
                  <a:srgbClr val="010202"/>
                </a:solidFill>
                <a:latin typeface="Times New Roman"/>
                <a:cs typeface="Times New Roman"/>
              </a:rPr>
              <a:t>The  </a:t>
            </a:r>
            <a:r>
              <a:rPr dirty="0" sz="1000" spc="-5">
                <a:solidFill>
                  <a:srgbClr val="010202"/>
                </a:solidFill>
                <a:latin typeface="Times New Roman"/>
                <a:cs typeface="Times New Roman"/>
              </a:rPr>
              <a:t>absorption of heat </a:t>
            </a:r>
            <a:r>
              <a:rPr dirty="0" sz="1000" i="1">
                <a:solidFill>
                  <a:srgbClr val="010202"/>
                </a:solidFill>
                <a:latin typeface="Times New Roman"/>
                <a:cs typeface="Times New Roman"/>
              </a:rPr>
              <a:t>q </a:t>
            </a:r>
            <a:r>
              <a:rPr dirty="0" sz="1000" spc="-5" i="1">
                <a:solidFill>
                  <a:srgbClr val="010202"/>
                </a:solidFill>
                <a:latin typeface="Times New Roman"/>
                <a:cs typeface="Times New Roman"/>
              </a:rPr>
              <a:t>increases </a:t>
            </a:r>
            <a:r>
              <a:rPr dirty="0" sz="1000" spc="-5">
                <a:solidFill>
                  <a:srgbClr val="010202"/>
                </a:solidFill>
                <a:latin typeface="Times New Roman"/>
                <a:cs typeface="Times New Roman"/>
              </a:rPr>
              <a:t>the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of the body by the amount </a:t>
            </a:r>
            <a:r>
              <a:rPr dirty="0" sz="1000" i="1">
                <a:solidFill>
                  <a:srgbClr val="010202"/>
                </a:solidFill>
                <a:latin typeface="Times New Roman"/>
                <a:cs typeface="Times New Roman"/>
              </a:rPr>
              <a:t>q, </a:t>
            </a:r>
            <a:r>
              <a:rPr dirty="0" sz="1000">
                <a:solidFill>
                  <a:srgbClr val="010202"/>
                </a:solidFill>
                <a:latin typeface="Times New Roman"/>
                <a:cs typeface="Times New Roman"/>
              </a:rPr>
              <a:t>and the  </a:t>
            </a:r>
            <a:r>
              <a:rPr dirty="0" sz="1000" spc="-5">
                <a:solidFill>
                  <a:srgbClr val="010202"/>
                </a:solidFill>
                <a:latin typeface="Times New Roman"/>
                <a:cs typeface="Times New Roman"/>
              </a:rPr>
              <a:t>performance of work </a:t>
            </a:r>
            <a:r>
              <a:rPr dirty="0" sz="1000" i="1">
                <a:solidFill>
                  <a:srgbClr val="010202"/>
                </a:solidFill>
                <a:latin typeface="Times New Roman"/>
                <a:cs typeface="Times New Roman"/>
              </a:rPr>
              <a:t>w </a:t>
            </a:r>
            <a:r>
              <a:rPr dirty="0" sz="1000">
                <a:solidFill>
                  <a:srgbClr val="010202"/>
                </a:solidFill>
                <a:latin typeface="Times New Roman"/>
                <a:cs typeface="Times New Roman"/>
              </a:rPr>
              <a:t>by the body </a:t>
            </a:r>
            <a:r>
              <a:rPr dirty="0" sz="1000" spc="-5" i="1">
                <a:solidFill>
                  <a:srgbClr val="010202"/>
                </a:solidFill>
                <a:latin typeface="Times New Roman"/>
                <a:cs typeface="Times New Roman"/>
              </a:rPr>
              <a:t>decreases </a:t>
            </a:r>
            <a:r>
              <a:rPr dirty="0" sz="1000" spc="-5">
                <a:solidFill>
                  <a:srgbClr val="010202"/>
                </a:solidFill>
                <a:latin typeface="Times New Roman"/>
                <a:cs typeface="Times New Roman"/>
              </a:rPr>
              <a:t>its internal </a:t>
            </a:r>
            <a:r>
              <a:rPr dirty="0" sz="1000" spc="-10">
                <a:solidFill>
                  <a:srgbClr val="010202"/>
                </a:solidFill>
                <a:latin typeface="Times New Roman"/>
                <a:cs typeface="Times New Roman"/>
              </a:rPr>
              <a:t>energy </a:t>
            </a:r>
            <a:r>
              <a:rPr dirty="0" sz="1000" spc="-5">
                <a:solidFill>
                  <a:srgbClr val="010202"/>
                </a:solidFill>
                <a:latin typeface="Times New Roman"/>
                <a:cs typeface="Times New Roman"/>
              </a:rPr>
              <a:t>by the amount </a:t>
            </a:r>
            <a:r>
              <a:rPr dirty="0" sz="1000" spc="-40">
                <a:solidFill>
                  <a:srgbClr val="010202"/>
                </a:solidFill>
                <a:latin typeface="Times New Roman"/>
                <a:cs typeface="Times New Roman"/>
              </a:rPr>
              <a:t>w. </a:t>
            </a:r>
            <a:r>
              <a:rPr dirty="0" sz="1000" spc="-5">
                <a:solidFill>
                  <a:srgbClr val="010202"/>
                </a:solidFill>
                <a:latin typeface="Times New Roman"/>
                <a:cs typeface="Times New Roman"/>
              </a:rPr>
              <a:t>Thus  </a:t>
            </a:r>
            <a:r>
              <a:rPr dirty="0" sz="1000">
                <a:solidFill>
                  <a:srgbClr val="010202"/>
                </a:solidFill>
                <a:latin typeface="Times New Roman"/>
                <a:cs typeface="Times New Roman"/>
              </a:rPr>
              <a:t>the total change in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a:t>
            </a:r>
            <a:r>
              <a:rPr dirty="0" sz="1000" spc="-15">
                <a:solidFill>
                  <a:srgbClr val="010202"/>
                </a:solidFill>
                <a:latin typeface="Times New Roman"/>
                <a:cs typeface="Times New Roman"/>
              </a:rPr>
              <a:t>body, </a:t>
            </a:r>
            <a:r>
              <a:rPr dirty="0" sz="1000" spc="-5">
                <a:solidFill>
                  <a:srgbClr val="010202"/>
                </a:solidFill>
                <a:latin typeface="Times New Roman"/>
                <a:cs typeface="Times New Roman"/>
              </a:rPr>
              <a:t>O</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is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53560">
              <a:lnSpc>
                <a:spcPct val="100000"/>
              </a:lnSpc>
              <a:spcBef>
                <a:spcPts val="5"/>
              </a:spcBef>
            </a:pPr>
            <a:r>
              <a:rPr dirty="0" sz="1000">
                <a:solidFill>
                  <a:srgbClr val="010202"/>
                </a:solidFill>
                <a:latin typeface="Times New Roman"/>
                <a:cs typeface="Times New Roman"/>
              </a:rPr>
              <a:t>(2.1)</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76200">
              <a:lnSpc>
                <a:spcPct val="100000"/>
              </a:lnSpc>
            </a:pPr>
            <a:r>
              <a:rPr dirty="0" sz="1000" spc="-5">
                <a:solidFill>
                  <a:srgbClr val="010202"/>
                </a:solidFill>
                <a:latin typeface="Times New Roman"/>
                <a:cs typeface="Times New Roman"/>
              </a:rPr>
              <a:t>This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statement of the </a:t>
            </a:r>
            <a:r>
              <a:rPr dirty="0" sz="1000" i="1">
                <a:solidFill>
                  <a:srgbClr val="010202"/>
                </a:solidFill>
                <a:latin typeface="Times New Roman"/>
                <a:cs typeface="Times New Roman"/>
              </a:rPr>
              <a:t>First Law of</a:t>
            </a:r>
            <a:r>
              <a:rPr dirty="0" sz="1000" spc="-10" i="1">
                <a:solidFill>
                  <a:srgbClr val="010202"/>
                </a:solidFill>
                <a:latin typeface="Times New Roman"/>
                <a:cs typeface="Times New Roman"/>
              </a:rPr>
              <a:t> </a:t>
            </a:r>
            <a:r>
              <a:rPr dirty="0" sz="1000" spc="-5" i="1">
                <a:solidFill>
                  <a:srgbClr val="010202"/>
                </a:solidFill>
                <a:latin typeface="Times New Roman"/>
                <a:cs typeface="Times New Roman"/>
              </a:rPr>
              <a:t>Thermodynamics</a:t>
            </a:r>
            <a:r>
              <a:rPr dirty="0" sz="1000" spc="-5">
                <a:solidFill>
                  <a:srgbClr val="010202"/>
                </a:solidFill>
                <a:latin typeface="Times New Roman"/>
                <a:cs typeface="Times New Roman"/>
              </a:rPr>
              <a:t>.</a:t>
            </a:r>
            <a:endParaRPr sz="1000">
              <a:latin typeface="Times New Roman"/>
              <a:cs typeface="Times New Roman"/>
            </a:endParaRPr>
          </a:p>
          <a:p>
            <a:pPr marL="203200">
              <a:lnSpc>
                <a:spcPct val="100000"/>
              </a:lnSpc>
            </a:pPr>
            <a:r>
              <a:rPr dirty="0" sz="1000" spc="-5">
                <a:solidFill>
                  <a:srgbClr val="010202"/>
                </a:solidFill>
                <a:latin typeface="Times New Roman"/>
                <a:cs typeface="Times New Roman"/>
              </a:rPr>
              <a:t>For an infinitesimal change of state, Eq. (2.1) can be written as </a:t>
            </a:r>
            <a:r>
              <a:rPr dirty="0" sz="1000">
                <a:solidFill>
                  <a:srgbClr val="010202"/>
                </a:solidFill>
                <a:latin typeface="Times New Roman"/>
                <a:cs typeface="Times New Roman"/>
              </a:rPr>
              <a:t>a</a:t>
            </a:r>
            <a:r>
              <a:rPr dirty="0" sz="1000" spc="-5">
                <a:solidFill>
                  <a:srgbClr val="010202"/>
                </a:solidFill>
                <a:latin typeface="Times New Roman"/>
                <a:cs typeface="Times New Roman"/>
              </a:rPr>
              <a:t> </a:t>
            </a:r>
            <a:r>
              <a:rPr dirty="0" sz="1000" spc="-10">
                <a:solidFill>
                  <a:srgbClr val="010202"/>
                </a:solidFill>
                <a:latin typeface="Times New Roman"/>
                <a:cs typeface="Times New Roman"/>
              </a:rPr>
              <a:t>differential</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4353560">
              <a:lnSpc>
                <a:spcPct val="100000"/>
              </a:lnSpc>
              <a:spcBef>
                <a:spcPts val="5"/>
              </a:spcBef>
            </a:pPr>
            <a:r>
              <a:rPr dirty="0" sz="1000">
                <a:solidFill>
                  <a:srgbClr val="010202"/>
                </a:solidFill>
                <a:latin typeface="Times New Roman"/>
                <a:cs typeface="Times New Roman"/>
              </a:rPr>
              <a:t>(2.2)</a:t>
            </a:r>
            <a:endParaRPr sz="1000">
              <a:latin typeface="Times New Roman"/>
              <a:cs typeface="Times New Roman"/>
            </a:endParaRPr>
          </a:p>
        </p:txBody>
      </p:sp>
      <p:sp>
        <p:nvSpPr>
          <p:cNvPr id="6" name="object 6"/>
          <p:cNvSpPr/>
          <p:nvPr/>
        </p:nvSpPr>
        <p:spPr>
          <a:xfrm>
            <a:off x="461759" y="1922878"/>
            <a:ext cx="390525" cy="180975"/>
          </a:xfrm>
          <a:prstGeom prst="rect">
            <a:avLst/>
          </a:prstGeom>
          <a:blipFill>
            <a:blip r:embed="rId4" cstate="print"/>
            <a:stretch>
              <a:fillRect/>
            </a:stretch>
          </a:blipFill>
        </p:spPr>
        <p:txBody>
          <a:bodyPr wrap="square" lIns="0" tIns="0" rIns="0" bIns="0" rtlCol="0"/>
          <a:lstStyle/>
          <a:p/>
        </p:txBody>
      </p:sp>
      <p:sp>
        <p:nvSpPr>
          <p:cNvPr id="7" name="object 7"/>
          <p:cNvSpPr/>
          <p:nvPr/>
        </p:nvSpPr>
        <p:spPr>
          <a:xfrm>
            <a:off x="2005838" y="6512585"/>
            <a:ext cx="1476375" cy="152399"/>
          </a:xfrm>
          <a:prstGeom prst="rect">
            <a:avLst/>
          </a:prstGeom>
          <a:blipFill>
            <a:blip r:embed="rId5" cstate="print"/>
            <a:stretch>
              <a:fillRect/>
            </a:stretch>
          </a:blipFill>
        </p:spPr>
        <p:txBody>
          <a:bodyPr wrap="square" lIns="0" tIns="0" rIns="0" bIns="0" rtlCol="0"/>
          <a:lstStyle/>
          <a:p/>
        </p:txBody>
      </p:sp>
      <p:sp>
        <p:nvSpPr>
          <p:cNvPr id="8" name="object 8"/>
          <p:cNvSpPr/>
          <p:nvPr/>
        </p:nvSpPr>
        <p:spPr>
          <a:xfrm>
            <a:off x="1975497" y="7586726"/>
            <a:ext cx="1104900" cy="180975"/>
          </a:xfrm>
          <a:prstGeom prst="rect">
            <a:avLst/>
          </a:prstGeom>
          <a:blipFill>
            <a:blip r:embed="rId6" cstate="print"/>
            <a:stretch>
              <a:fillRect/>
            </a:stretch>
          </a:blipFill>
        </p:spPr>
        <p:txBody>
          <a:bodyPr wrap="square" lIns="0" tIns="0" rIns="0" bIns="0" rtlCol="0"/>
          <a:lstStyle/>
          <a:p/>
        </p:txBody>
      </p:sp>
      <p:sp>
        <p:nvSpPr>
          <p:cNvPr id="9" name="object 9"/>
          <p:cNvSpPr txBox="1"/>
          <p:nvPr/>
        </p:nvSpPr>
        <p:spPr>
          <a:xfrm>
            <a:off x="444500" y="320780"/>
            <a:ext cx="4604385" cy="2073910"/>
          </a:xfrm>
          <a:prstGeom prst="rect">
            <a:avLst/>
          </a:prstGeom>
        </p:spPr>
        <p:txBody>
          <a:bodyPr wrap="square" lIns="0" tIns="94615" rIns="0" bIns="0" rtlCol="0" vert="horz">
            <a:spAutoFit/>
          </a:bodyPr>
          <a:lstStyle/>
          <a:p>
            <a:pPr marL="12700">
              <a:lnSpc>
                <a:spcPct val="100000"/>
              </a:lnSpc>
              <a:spcBef>
                <a:spcPts val="745"/>
              </a:spcBef>
            </a:pPr>
            <a:r>
              <a:rPr dirty="0" sz="1000">
                <a:solidFill>
                  <a:srgbClr val="231F20"/>
                </a:solidFill>
                <a:latin typeface="Times New Roman"/>
                <a:cs typeface="Times New Roman"/>
              </a:rPr>
              <a:t>20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3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a:p>
            <a:pPr algn="just" marL="12700" marR="5080" indent="6350">
              <a:lnSpc>
                <a:spcPct val="98900"/>
              </a:lnSpc>
              <a:spcBef>
                <a:spcPts val="665"/>
              </a:spcBef>
            </a:pPr>
            <a:r>
              <a:rPr dirty="0" sz="1000">
                <a:solidFill>
                  <a:srgbClr val="010202"/>
                </a:solidFill>
                <a:latin typeface="Times New Roman"/>
                <a:cs typeface="Times New Roman"/>
              </a:rPr>
              <a:t>In the case of work being done on an adiabatically contained body of constant potential  and kinetic </a:t>
            </a:r>
            <a:r>
              <a:rPr dirty="0" sz="1000" spc="-15">
                <a:solidFill>
                  <a:srgbClr val="010202"/>
                </a:solidFill>
                <a:latin typeface="Times New Roman"/>
                <a:cs typeface="Times New Roman"/>
              </a:rPr>
              <a:t>energy, </a:t>
            </a:r>
            <a:r>
              <a:rPr dirty="0" sz="1000">
                <a:solidFill>
                  <a:srgbClr val="010202"/>
                </a:solidFill>
                <a:latin typeface="Times New Roman"/>
                <a:cs typeface="Times New Roman"/>
              </a:rPr>
              <a:t>the pertinent function which describes the state of the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or the  change in the state of the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is the internal </a:t>
            </a:r>
            <a:r>
              <a:rPr dirty="0" sz="1000" spc="-5">
                <a:solidFill>
                  <a:srgbClr val="010202"/>
                </a:solidFill>
                <a:latin typeface="Times New Roman"/>
                <a:cs typeface="Times New Roman"/>
              </a:rPr>
              <a:t>energy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Thus the work done on, or </a:t>
            </a:r>
            <a:r>
              <a:rPr dirty="0" sz="1000" spc="-25">
                <a:solidFill>
                  <a:srgbClr val="010202"/>
                </a:solidFill>
                <a:latin typeface="Times New Roman"/>
                <a:cs typeface="Times New Roman"/>
              </a:rPr>
              <a:t>by, </a:t>
            </a:r>
            <a:r>
              <a:rPr dirty="0" sz="1000">
                <a:solidFill>
                  <a:srgbClr val="010202"/>
                </a:solidFill>
                <a:latin typeface="Times New Roman"/>
                <a:cs typeface="Times New Roman"/>
              </a:rPr>
              <a:t>an  adiabatically contained body equals the change in the internal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of the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i.e.,  equals the </a:t>
            </a:r>
            <a:r>
              <a:rPr dirty="0" sz="1000" spc="-5">
                <a:solidFill>
                  <a:srgbClr val="010202"/>
                </a:solidFill>
                <a:latin typeface="Times New Roman"/>
                <a:cs typeface="Times New Roman"/>
              </a:rPr>
              <a:t>difference </a:t>
            </a:r>
            <a:r>
              <a:rPr dirty="0" sz="1000">
                <a:solidFill>
                  <a:srgbClr val="010202"/>
                </a:solidFill>
                <a:latin typeface="Times New Roman"/>
                <a:cs typeface="Times New Roman"/>
              </a:rPr>
              <a:t>between the value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in the final state and the value of </a:t>
            </a:r>
            <a:r>
              <a:rPr dirty="0" sz="1000" spc="-5" i="1">
                <a:solidFill>
                  <a:srgbClr val="010202"/>
                </a:solidFill>
                <a:latin typeface="Times New Roman"/>
                <a:cs typeface="Times New Roman"/>
              </a:rPr>
              <a:t>U </a:t>
            </a:r>
            <a:r>
              <a:rPr dirty="0" sz="1000">
                <a:solidFill>
                  <a:srgbClr val="010202"/>
                </a:solidFill>
                <a:latin typeface="Times New Roman"/>
                <a:cs typeface="Times New Roman"/>
              </a:rPr>
              <a:t>in the  initial state. In describing work, it is </a:t>
            </a:r>
            <a:r>
              <a:rPr dirty="0" sz="1000" spc="-5">
                <a:solidFill>
                  <a:srgbClr val="010202"/>
                </a:solidFill>
                <a:latin typeface="Times New Roman"/>
                <a:cs typeface="Times New Roman"/>
              </a:rPr>
              <a:t>conventional </a:t>
            </a:r>
            <a:r>
              <a:rPr dirty="0" sz="1000">
                <a:solidFill>
                  <a:srgbClr val="010202"/>
                </a:solidFill>
                <a:latin typeface="Times New Roman"/>
                <a:cs typeface="Times New Roman"/>
              </a:rPr>
              <a:t>to assign a negative value to work done  </a:t>
            </a:r>
            <a:r>
              <a:rPr dirty="0" sz="1000" i="1">
                <a:solidFill>
                  <a:srgbClr val="010202"/>
                </a:solidFill>
                <a:latin typeface="Times New Roman"/>
                <a:cs typeface="Times New Roman"/>
              </a:rPr>
              <a:t>on </a:t>
            </a:r>
            <a:r>
              <a:rPr dirty="0" sz="1000">
                <a:solidFill>
                  <a:srgbClr val="010202"/>
                </a:solidFill>
                <a:latin typeface="Times New Roman"/>
                <a:cs typeface="Times New Roman"/>
              </a:rPr>
              <a:t>a body and a positive value to work done </a:t>
            </a:r>
            <a:r>
              <a:rPr dirty="0" sz="1000" i="1">
                <a:solidFill>
                  <a:srgbClr val="010202"/>
                </a:solidFill>
                <a:latin typeface="Times New Roman"/>
                <a:cs typeface="Times New Roman"/>
              </a:rPr>
              <a:t>by </a:t>
            </a:r>
            <a:r>
              <a:rPr dirty="0" sz="1000">
                <a:solidFill>
                  <a:srgbClr val="010202"/>
                </a:solidFill>
                <a:latin typeface="Times New Roman"/>
                <a:cs typeface="Times New Roman"/>
              </a:rPr>
              <a:t>a </a:t>
            </a:r>
            <a:r>
              <a:rPr dirty="0" sz="1000" spc="-15">
                <a:solidFill>
                  <a:srgbClr val="010202"/>
                </a:solidFill>
                <a:latin typeface="Times New Roman"/>
                <a:cs typeface="Times New Roman"/>
              </a:rPr>
              <a:t>body. </a:t>
            </a:r>
            <a:r>
              <a:rPr dirty="0" sz="1000">
                <a:solidFill>
                  <a:srgbClr val="010202"/>
                </a:solidFill>
                <a:latin typeface="Times New Roman"/>
                <a:cs typeface="Times New Roman"/>
              </a:rPr>
              <a:t>This convention arises because,  when</a:t>
            </a:r>
            <a:r>
              <a:rPr dirty="0" sz="1000" spc="200">
                <a:solidFill>
                  <a:srgbClr val="010202"/>
                </a:solidFill>
                <a:latin typeface="Times New Roman"/>
                <a:cs typeface="Times New Roman"/>
              </a:rPr>
              <a:t> </a:t>
            </a:r>
            <a:r>
              <a:rPr dirty="0" sz="1000">
                <a:solidFill>
                  <a:srgbClr val="010202"/>
                </a:solidFill>
                <a:latin typeface="Times New Roman"/>
                <a:cs typeface="Times New Roman"/>
              </a:rPr>
              <a:t>a</a:t>
            </a:r>
            <a:r>
              <a:rPr dirty="0" sz="1000" spc="204">
                <a:solidFill>
                  <a:srgbClr val="010202"/>
                </a:solidFill>
                <a:latin typeface="Times New Roman"/>
                <a:cs typeface="Times New Roman"/>
              </a:rPr>
              <a:t> </a:t>
            </a:r>
            <a:r>
              <a:rPr dirty="0" sz="1000">
                <a:solidFill>
                  <a:srgbClr val="010202"/>
                </a:solidFill>
                <a:latin typeface="Times New Roman"/>
                <a:cs typeface="Times New Roman"/>
              </a:rPr>
              <a:t>gas</a:t>
            </a:r>
            <a:r>
              <a:rPr dirty="0" sz="1000" spc="200">
                <a:solidFill>
                  <a:srgbClr val="010202"/>
                </a:solidFill>
                <a:latin typeface="Times New Roman"/>
                <a:cs typeface="Times New Roman"/>
              </a:rPr>
              <a:t> </a:t>
            </a:r>
            <a:r>
              <a:rPr dirty="0" sz="1000">
                <a:solidFill>
                  <a:srgbClr val="010202"/>
                </a:solidFill>
                <a:latin typeface="Times New Roman"/>
                <a:cs typeface="Times New Roman"/>
              </a:rPr>
              <a:t>expands,</a:t>
            </a:r>
            <a:r>
              <a:rPr dirty="0" sz="1000" spc="204">
                <a:solidFill>
                  <a:srgbClr val="010202"/>
                </a:solidFill>
                <a:latin typeface="Times New Roman"/>
                <a:cs typeface="Times New Roman"/>
              </a:rPr>
              <a:t> </a:t>
            </a:r>
            <a:r>
              <a:rPr dirty="0" sz="1000">
                <a:solidFill>
                  <a:srgbClr val="010202"/>
                </a:solidFill>
                <a:latin typeface="Times New Roman"/>
                <a:cs typeface="Times New Roman"/>
              </a:rPr>
              <a:t>and</a:t>
            </a:r>
            <a:r>
              <a:rPr dirty="0" sz="1000" spc="200">
                <a:solidFill>
                  <a:srgbClr val="010202"/>
                </a:solidFill>
                <a:latin typeface="Times New Roman"/>
                <a:cs typeface="Times New Roman"/>
              </a:rPr>
              <a:t> </a:t>
            </a:r>
            <a:r>
              <a:rPr dirty="0" sz="1000">
                <a:solidFill>
                  <a:srgbClr val="010202"/>
                </a:solidFill>
                <a:latin typeface="Times New Roman"/>
                <a:cs typeface="Times New Roman"/>
              </a:rPr>
              <a:t>hence</a:t>
            </a:r>
            <a:r>
              <a:rPr dirty="0" sz="1000" spc="204">
                <a:solidFill>
                  <a:srgbClr val="010202"/>
                </a:solidFill>
                <a:latin typeface="Times New Roman"/>
                <a:cs typeface="Times New Roman"/>
              </a:rPr>
              <a:t> </a:t>
            </a:r>
            <a:r>
              <a:rPr dirty="0" sz="1000">
                <a:solidFill>
                  <a:srgbClr val="010202"/>
                </a:solidFill>
                <a:latin typeface="Times New Roman"/>
                <a:cs typeface="Times New Roman"/>
              </a:rPr>
              <a:t>does</a:t>
            </a:r>
            <a:r>
              <a:rPr dirty="0" sz="1000" spc="200">
                <a:solidFill>
                  <a:srgbClr val="010202"/>
                </a:solidFill>
                <a:latin typeface="Times New Roman"/>
                <a:cs typeface="Times New Roman"/>
              </a:rPr>
              <a:t> </a:t>
            </a:r>
            <a:r>
              <a:rPr dirty="0" sz="1000">
                <a:solidFill>
                  <a:srgbClr val="010202"/>
                </a:solidFill>
                <a:latin typeface="Times New Roman"/>
                <a:cs typeface="Times New Roman"/>
              </a:rPr>
              <a:t>work</a:t>
            </a:r>
            <a:r>
              <a:rPr dirty="0" sz="1000" spc="204">
                <a:solidFill>
                  <a:srgbClr val="010202"/>
                </a:solidFill>
                <a:latin typeface="Times New Roman"/>
                <a:cs typeface="Times New Roman"/>
              </a:rPr>
              <a:t> </a:t>
            </a:r>
            <a:r>
              <a:rPr dirty="0" sz="1000">
                <a:solidFill>
                  <a:srgbClr val="010202"/>
                </a:solidFill>
                <a:latin typeface="Times New Roman"/>
                <a:cs typeface="Times New Roman"/>
              </a:rPr>
              <a:t>against</a:t>
            </a:r>
            <a:r>
              <a:rPr dirty="0" sz="1000" spc="200">
                <a:solidFill>
                  <a:srgbClr val="010202"/>
                </a:solidFill>
                <a:latin typeface="Times New Roman"/>
                <a:cs typeface="Times New Roman"/>
              </a:rPr>
              <a:t> </a:t>
            </a:r>
            <a:r>
              <a:rPr dirty="0" sz="1000">
                <a:solidFill>
                  <a:srgbClr val="010202"/>
                </a:solidFill>
                <a:latin typeface="Times New Roman"/>
                <a:cs typeface="Times New Roman"/>
              </a:rPr>
              <a:t>an</a:t>
            </a:r>
            <a:r>
              <a:rPr dirty="0" sz="1000" spc="204">
                <a:solidFill>
                  <a:srgbClr val="010202"/>
                </a:solidFill>
                <a:latin typeface="Times New Roman"/>
                <a:cs typeface="Times New Roman"/>
              </a:rPr>
              <a:t> </a:t>
            </a:r>
            <a:r>
              <a:rPr dirty="0" sz="1000">
                <a:solidFill>
                  <a:srgbClr val="010202"/>
                </a:solidFill>
                <a:latin typeface="Times New Roman"/>
                <a:cs typeface="Times New Roman"/>
              </a:rPr>
              <a:t>external</a:t>
            </a:r>
            <a:r>
              <a:rPr dirty="0" sz="1000" spc="200">
                <a:solidFill>
                  <a:srgbClr val="010202"/>
                </a:solidFill>
                <a:latin typeface="Times New Roman"/>
                <a:cs typeface="Times New Roman"/>
              </a:rPr>
              <a:t> </a:t>
            </a:r>
            <a:r>
              <a:rPr dirty="0" sz="1000">
                <a:solidFill>
                  <a:srgbClr val="010202"/>
                </a:solidFill>
                <a:latin typeface="Times New Roman"/>
                <a:cs typeface="Times New Roman"/>
              </a:rPr>
              <a:t>pressure,</a:t>
            </a:r>
            <a:r>
              <a:rPr dirty="0" sz="1000" spc="204">
                <a:solidFill>
                  <a:srgbClr val="010202"/>
                </a:solidFill>
                <a:latin typeface="Times New Roman"/>
                <a:cs typeface="Times New Roman"/>
              </a:rPr>
              <a:t> </a:t>
            </a:r>
            <a:r>
              <a:rPr dirty="0" sz="1000">
                <a:solidFill>
                  <a:srgbClr val="010202"/>
                </a:solidFill>
                <a:latin typeface="Times New Roman"/>
                <a:cs typeface="Times New Roman"/>
              </a:rPr>
              <a:t>the</a:t>
            </a:r>
            <a:r>
              <a:rPr dirty="0" sz="1000" spc="200">
                <a:solidFill>
                  <a:srgbClr val="010202"/>
                </a:solidFill>
                <a:latin typeface="Times New Roman"/>
                <a:cs typeface="Times New Roman"/>
              </a:rPr>
              <a:t> </a:t>
            </a:r>
            <a:r>
              <a:rPr dirty="0" sz="1000">
                <a:solidFill>
                  <a:srgbClr val="010202"/>
                </a:solidFill>
                <a:latin typeface="Times New Roman"/>
                <a:cs typeface="Times New Roman"/>
              </a:rPr>
              <a:t>integral</a:t>
            </a:r>
            <a:endParaRPr sz="1000">
              <a:latin typeface="Times New Roman"/>
              <a:cs typeface="Times New Roman"/>
            </a:endParaRPr>
          </a:p>
          <a:p>
            <a:pPr algn="just" marL="12700" marR="12065" indent="390525">
              <a:lnSpc>
                <a:spcPct val="100000"/>
              </a:lnSpc>
              <a:spcBef>
                <a:spcPts val="525"/>
              </a:spcBef>
            </a:pPr>
            <a:r>
              <a:rPr dirty="0" sz="1000">
                <a:solidFill>
                  <a:srgbClr val="010202"/>
                </a:solidFill>
                <a:latin typeface="Times New Roman"/>
                <a:cs typeface="Times New Roman"/>
              </a:rPr>
              <a:t>, </a:t>
            </a:r>
            <a:r>
              <a:rPr dirty="0" sz="1000" spc="-5">
                <a:solidFill>
                  <a:srgbClr val="010202"/>
                </a:solidFill>
                <a:latin typeface="Times New Roman"/>
                <a:cs typeface="Times New Roman"/>
              </a:rPr>
              <a:t>which is the work performed,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positive </a:t>
            </a:r>
            <a:r>
              <a:rPr dirty="0" sz="1000" spc="-15">
                <a:solidFill>
                  <a:srgbClr val="010202"/>
                </a:solidFill>
                <a:latin typeface="Times New Roman"/>
                <a:cs typeface="Times New Roman"/>
              </a:rPr>
              <a:t>quantity. </a:t>
            </a:r>
            <a:r>
              <a:rPr dirty="0" sz="1000" spc="-5">
                <a:solidFill>
                  <a:srgbClr val="010202"/>
                </a:solidFill>
                <a:latin typeface="Times New Roman"/>
                <a:cs typeface="Times New Roman"/>
              </a:rPr>
              <a:t>Thus for an adiabatic  </a:t>
            </a:r>
            <a:r>
              <a:rPr dirty="0" sz="1000">
                <a:solidFill>
                  <a:srgbClr val="010202"/>
                </a:solidFill>
                <a:latin typeface="Times New Roman"/>
                <a:cs typeface="Times New Roman"/>
              </a:rPr>
              <a:t>process in which work </a:t>
            </a:r>
            <a:r>
              <a:rPr dirty="0" sz="1000" i="1">
                <a:solidFill>
                  <a:srgbClr val="010202"/>
                </a:solidFill>
                <a:latin typeface="Times New Roman"/>
                <a:cs typeface="Times New Roman"/>
              </a:rPr>
              <a:t>w </a:t>
            </a:r>
            <a:r>
              <a:rPr dirty="0" sz="1000" spc="-5">
                <a:solidFill>
                  <a:srgbClr val="010202"/>
                </a:solidFill>
                <a:latin typeface="Times New Roman"/>
                <a:cs typeface="Times New Roman"/>
              </a:rPr>
              <a:t>is done on </a:t>
            </a:r>
            <a:r>
              <a:rPr dirty="0" sz="1000">
                <a:solidFill>
                  <a:srgbClr val="010202"/>
                </a:solidFill>
                <a:latin typeface="Times New Roman"/>
                <a:cs typeface="Times New Roman"/>
              </a:rPr>
              <a:t>a </a:t>
            </a:r>
            <a:r>
              <a:rPr dirty="0" sz="1000" spc="-20">
                <a:solidFill>
                  <a:srgbClr val="010202"/>
                </a:solidFill>
                <a:latin typeface="Times New Roman"/>
                <a:cs typeface="Times New Roman"/>
              </a:rPr>
              <a:t>body, </a:t>
            </a:r>
            <a:r>
              <a:rPr dirty="0" sz="1000" spc="-5">
                <a:solidFill>
                  <a:srgbClr val="010202"/>
                </a:solidFill>
                <a:latin typeface="Times New Roman"/>
                <a:cs typeface="Times New Roman"/>
              </a:rPr>
              <a:t>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which its state moves from </a:t>
            </a:r>
            <a:r>
              <a:rPr dirty="0" sz="1000" i="1">
                <a:solidFill>
                  <a:srgbClr val="010202"/>
                </a:solidFill>
                <a:latin typeface="Times New Roman"/>
                <a:cs typeface="Times New Roman"/>
              </a:rPr>
              <a:t>A  </a:t>
            </a:r>
            <a:r>
              <a:rPr dirty="0" sz="1000" spc="-5">
                <a:solidFill>
                  <a:srgbClr val="010202"/>
                </a:solidFill>
                <a:latin typeface="Times New Roman"/>
                <a:cs typeface="Times New Roman"/>
              </a:rPr>
              <a:t>to</a:t>
            </a:r>
            <a:r>
              <a:rPr dirty="0" sz="1000" spc="-10">
                <a:solidFill>
                  <a:srgbClr val="010202"/>
                </a:solidFill>
                <a:latin typeface="Times New Roman"/>
                <a:cs typeface="Times New Roman"/>
              </a:rPr>
              <a:t> </a:t>
            </a:r>
            <a:r>
              <a:rPr dirty="0" sz="1000" i="1">
                <a:solidFill>
                  <a:srgbClr val="010202"/>
                </a:solidFill>
                <a:latin typeface="Times New Roman"/>
                <a:cs typeface="Times New Roman"/>
              </a:rPr>
              <a:t>B.</a:t>
            </a:r>
            <a:endParaRPr sz="1000">
              <a:latin typeface="Times New Roman"/>
              <a:cs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682902" y="2179002"/>
            <a:ext cx="933450" cy="161925"/>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960437" y="4439132"/>
            <a:ext cx="3133725" cy="400050"/>
          </a:xfrm>
          <a:prstGeom prst="rect">
            <a:avLst/>
          </a:prstGeom>
          <a:blipFill>
            <a:blip r:embed="rId3" cstate="print"/>
            <a:stretch>
              <a:fillRect/>
            </a:stretch>
          </a:blipFill>
        </p:spPr>
        <p:txBody>
          <a:bodyPr wrap="square" lIns="0" tIns="0" rIns="0" bIns="0" rtlCol="0"/>
          <a:lstStyle/>
          <a:p/>
        </p:txBody>
      </p:sp>
      <p:sp>
        <p:nvSpPr>
          <p:cNvPr id="4" name="object 4"/>
          <p:cNvSpPr/>
          <p:nvPr/>
        </p:nvSpPr>
        <p:spPr>
          <a:xfrm>
            <a:off x="2201227" y="5067134"/>
            <a:ext cx="504825" cy="142875"/>
          </a:xfrm>
          <a:prstGeom prst="rect">
            <a:avLst/>
          </a:prstGeom>
          <a:blipFill>
            <a:blip r:embed="rId4" cstate="print"/>
            <a:stretch>
              <a:fillRect/>
            </a:stretch>
          </a:blipFill>
        </p:spPr>
        <p:txBody>
          <a:bodyPr wrap="square" lIns="0" tIns="0" rIns="0" bIns="0" rtlCol="0"/>
          <a:lstStyle/>
          <a:p/>
        </p:txBody>
      </p:sp>
      <p:sp>
        <p:nvSpPr>
          <p:cNvPr id="5" name="object 5"/>
          <p:cNvSpPr txBox="1"/>
          <p:nvPr/>
        </p:nvSpPr>
        <p:spPr>
          <a:xfrm>
            <a:off x="406400" y="5079834"/>
            <a:ext cx="4686300" cy="530225"/>
          </a:xfrm>
          <a:prstGeom prst="rect">
            <a:avLst/>
          </a:prstGeom>
        </p:spPr>
        <p:txBody>
          <a:bodyPr wrap="square" lIns="0" tIns="12700" rIns="0" bIns="0" rtlCol="0" vert="horz">
            <a:spAutoFit/>
          </a:bodyPr>
          <a:lstStyle/>
          <a:p>
            <a:pPr marL="50800">
              <a:lnSpc>
                <a:spcPct val="100000"/>
              </a:lnSpc>
              <a:spcBef>
                <a:spcPts val="100"/>
              </a:spcBef>
              <a:tabLst>
                <a:tab pos="2340610" algn="l"/>
              </a:tabLst>
            </a:pPr>
            <a:r>
              <a:rPr dirty="0" sz="1000" spc="-5">
                <a:solidFill>
                  <a:srgbClr val="010202"/>
                </a:solidFill>
                <a:latin typeface="Times New Roman"/>
                <a:cs typeface="Times New Roman"/>
              </a:rPr>
              <a:t>The vanishing of </a:t>
            </a:r>
            <a:r>
              <a:rPr dirty="0" sz="1000">
                <a:solidFill>
                  <a:srgbClr val="010202"/>
                </a:solidFill>
                <a:latin typeface="Times New Roman"/>
                <a:cs typeface="Times New Roman"/>
              </a:rPr>
              <a:t>a</a:t>
            </a:r>
            <a:r>
              <a:rPr dirty="0" sz="1000" spc="5">
                <a:solidFill>
                  <a:srgbClr val="010202"/>
                </a:solidFill>
                <a:latin typeface="Times New Roman"/>
                <a:cs typeface="Times New Roman"/>
              </a:rPr>
              <a:t> </a:t>
            </a:r>
            <a:r>
              <a:rPr dirty="0" sz="1000" spc="-5">
                <a:solidFill>
                  <a:srgbClr val="010202"/>
                </a:solidFill>
                <a:latin typeface="Times New Roman"/>
                <a:cs typeface="Times New Roman"/>
              </a:rPr>
              <a:t>cyclic</a:t>
            </a:r>
            <a:r>
              <a:rPr dirty="0" sz="1000">
                <a:solidFill>
                  <a:srgbClr val="010202"/>
                </a:solidFill>
                <a:latin typeface="Times New Roman"/>
                <a:cs typeface="Times New Roman"/>
              </a:rPr>
              <a:t> </a:t>
            </a:r>
            <a:r>
              <a:rPr dirty="0" sz="1000" spc="-5">
                <a:solidFill>
                  <a:srgbClr val="010202"/>
                </a:solidFill>
                <a:latin typeface="Times New Roman"/>
                <a:cs typeface="Times New Roman"/>
              </a:rPr>
              <a:t>integral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property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function.</a:t>
            </a:r>
            <a:endParaRPr sz="1000">
              <a:latin typeface="Times New Roman"/>
              <a:cs typeface="Times New Roman"/>
            </a:endParaRPr>
          </a:p>
          <a:p>
            <a:pPr marL="177800">
              <a:lnSpc>
                <a:spcPct val="100000"/>
              </a:lnSpc>
            </a:pPr>
            <a:r>
              <a:rPr dirty="0" sz="1000" spc="-5">
                <a:solidFill>
                  <a:srgbClr val="010202"/>
                </a:solidFill>
                <a:latin typeface="Times New Roman"/>
                <a:cs typeface="Times New Roman"/>
              </a:rPr>
              <a:t>In</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Joule’s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experiments,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where</a:t>
            </a:r>
            <a:r>
              <a:rPr dirty="0" sz="1000" spc="40">
                <a:solidFill>
                  <a:srgbClr val="010202"/>
                </a:solidFill>
                <a:latin typeface="Times New Roman"/>
                <a:cs typeface="Times New Roman"/>
              </a:rPr>
              <a:t> </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U</a:t>
            </a:r>
            <a:r>
              <a:rPr dirty="0" baseline="-33333" sz="1125" spc="22">
                <a:solidFill>
                  <a:srgbClr val="010202"/>
                </a:solidFill>
                <a:latin typeface="Times New Roman"/>
                <a:cs typeface="Times New Roman"/>
              </a:rPr>
              <a:t>2</a:t>
            </a:r>
            <a:r>
              <a:rPr dirty="0" sz="1000" spc="15" i="1">
                <a:solidFill>
                  <a:srgbClr val="010202"/>
                </a:solidFill>
                <a:latin typeface="Times New Roman"/>
                <a:cs typeface="Times New Roman"/>
              </a:rPr>
              <a:t>–U</a:t>
            </a:r>
            <a:r>
              <a:rPr dirty="0" baseline="-33333" sz="1125" spc="22">
                <a:solidFill>
                  <a:srgbClr val="010202"/>
                </a:solidFill>
                <a:latin typeface="Times New Roman"/>
                <a:cs typeface="Times New Roman"/>
              </a:rPr>
              <a:t>1</a:t>
            </a:r>
            <a:r>
              <a:rPr dirty="0" sz="1000" spc="15">
                <a:solidFill>
                  <a:srgbClr val="010202"/>
                </a:solidFill>
                <a:latin typeface="Times New Roman"/>
                <a:cs typeface="Times New Roman"/>
              </a:rPr>
              <a:t>)=–</a:t>
            </a:r>
            <a:r>
              <a:rPr dirty="0" sz="1000" spc="15" i="1">
                <a:solidFill>
                  <a:srgbClr val="010202"/>
                </a:solidFill>
                <a:latin typeface="Times New Roman"/>
                <a:cs typeface="Times New Roman"/>
              </a:rPr>
              <a:t>w,</a:t>
            </a:r>
            <a:r>
              <a:rPr dirty="0" sz="1000" spc="50" i="1">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process</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was</a:t>
            </a:r>
            <a:r>
              <a:rPr dirty="0" sz="1000" spc="50">
                <a:solidFill>
                  <a:srgbClr val="010202"/>
                </a:solidFill>
                <a:latin typeface="Times New Roman"/>
                <a:cs typeface="Times New Roman"/>
              </a:rPr>
              <a:t> </a:t>
            </a:r>
            <a:r>
              <a:rPr dirty="0" sz="1000">
                <a:solidFill>
                  <a:srgbClr val="010202"/>
                </a:solidFill>
                <a:latin typeface="Times New Roman"/>
                <a:cs typeface="Times New Roman"/>
              </a:rPr>
              <a:t>adiabatic</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q</a:t>
            </a:r>
            <a:r>
              <a:rPr dirty="0" sz="1000" spc="-5">
                <a:solidFill>
                  <a:srgbClr val="010202"/>
                </a:solidFill>
                <a:latin typeface="Times New Roman"/>
                <a:cs typeface="Times New Roman"/>
              </a:rPr>
              <a:t>=0),</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and</a:t>
            </a:r>
            <a:r>
              <a:rPr dirty="0" sz="1000" spc="45">
                <a:solidFill>
                  <a:srgbClr val="010202"/>
                </a:solidFill>
                <a:latin typeface="Times New Roman"/>
                <a:cs typeface="Times New Roman"/>
              </a:rPr>
              <a:t> </a:t>
            </a:r>
            <a:r>
              <a:rPr dirty="0" sz="1000" spc="-5">
                <a:solidFill>
                  <a:srgbClr val="010202"/>
                </a:solidFill>
                <a:latin typeface="Times New Roman"/>
                <a:cs typeface="Times New Roman"/>
              </a:rPr>
              <a:t>thus</a:t>
            </a:r>
            <a:endParaRPr sz="1000">
              <a:latin typeface="Times New Roman"/>
              <a:cs typeface="Times New Roman"/>
            </a:endParaRPr>
          </a:p>
          <a:p>
            <a:pPr marL="50800">
              <a:lnSpc>
                <a:spcPct val="100000"/>
              </a:lnSpc>
              <a:spcBef>
                <a:spcPts val="370"/>
              </a:spcBef>
            </a:pPr>
            <a:r>
              <a:rPr dirty="0" sz="1000" spc="-5">
                <a:solidFill>
                  <a:srgbClr val="010202"/>
                </a:solidFill>
                <a:latin typeface="Times New Roman"/>
                <a:cs typeface="Times New Roman"/>
              </a:rPr>
              <a:t>the path of the process was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specified.</a:t>
            </a:r>
            <a:endParaRPr sz="1000">
              <a:latin typeface="Times New Roman"/>
              <a:cs typeface="Times New Roman"/>
            </a:endParaRPr>
          </a:p>
        </p:txBody>
      </p:sp>
      <p:sp>
        <p:nvSpPr>
          <p:cNvPr id="6" name="object 6"/>
          <p:cNvSpPr txBox="1"/>
          <p:nvPr/>
        </p:nvSpPr>
        <p:spPr>
          <a:xfrm>
            <a:off x="369950" y="403097"/>
            <a:ext cx="4737100" cy="3861435"/>
          </a:xfrm>
          <a:prstGeom prst="rect">
            <a:avLst/>
          </a:prstGeom>
        </p:spPr>
        <p:txBody>
          <a:bodyPr wrap="square" lIns="0" tIns="12700" rIns="0" bIns="0" rtlCol="0" vert="horz">
            <a:spAutoFit/>
          </a:bodyPr>
          <a:lstStyle/>
          <a:p>
            <a:pPr marL="2657475">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  </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21</a:t>
            </a:r>
            <a:endParaRPr sz="1000">
              <a:latin typeface="Times New Roman"/>
              <a:cs typeface="Times New Roman"/>
            </a:endParaRPr>
          </a:p>
          <a:p>
            <a:pPr algn="just" marL="86995" marR="68580" indent="-11430">
              <a:lnSpc>
                <a:spcPct val="100200"/>
              </a:lnSpc>
              <a:spcBef>
                <a:spcPts val="944"/>
              </a:spcBef>
            </a:pPr>
            <a:r>
              <a:rPr dirty="0" sz="1000">
                <a:solidFill>
                  <a:srgbClr val="010202"/>
                </a:solidFill>
                <a:latin typeface="Times New Roman"/>
                <a:cs typeface="Times New Roman"/>
              </a:rPr>
              <a:t>Notice that the left-hand side of Eq. (2.2) gives the value of the increment in an already  </a:t>
            </a:r>
            <a:r>
              <a:rPr dirty="0" sz="1000" spc="-5">
                <a:solidFill>
                  <a:srgbClr val="010202"/>
                </a:solidFill>
                <a:latin typeface="Times New Roman"/>
                <a:cs typeface="Times New Roman"/>
              </a:rPr>
              <a:t>existing property of the system, whereas the right-hand side has no corresponding  </a:t>
            </a:r>
            <a:r>
              <a:rPr dirty="0" sz="1000">
                <a:solidFill>
                  <a:srgbClr val="010202"/>
                </a:solidFill>
                <a:latin typeface="Times New Roman"/>
                <a:cs typeface="Times New Roman"/>
              </a:rPr>
              <a:t>interpretation. </a:t>
            </a:r>
            <a:r>
              <a:rPr dirty="0" sz="1000" spc="-5">
                <a:solidFill>
                  <a:srgbClr val="010202"/>
                </a:solidFill>
                <a:latin typeface="Times New Roman"/>
                <a:cs typeface="Times New Roman"/>
              </a:rPr>
              <a:t>As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the integration of </a:t>
            </a:r>
            <a:r>
              <a:rPr dirty="0" sz="1000" spc="-5" i="1">
                <a:solidFill>
                  <a:srgbClr val="010202"/>
                </a:solidFill>
                <a:latin typeface="Times New Roman"/>
                <a:cs typeface="Times New Roman"/>
              </a:rPr>
              <a:t>dU </a:t>
            </a:r>
            <a:r>
              <a:rPr dirty="0" sz="1000" spc="-5">
                <a:solidFill>
                  <a:srgbClr val="010202"/>
                </a:solidFill>
                <a:latin typeface="Times New Roman"/>
                <a:cs typeface="Times New Roman"/>
              </a:rPr>
              <a:t>between two states gives </a:t>
            </a:r>
            <a:r>
              <a:rPr dirty="0" sz="1000">
                <a:solidFill>
                  <a:srgbClr val="010202"/>
                </a:solidFill>
                <a:latin typeface="Times New Roman"/>
                <a:cs typeface="Times New Roman"/>
              </a:rPr>
              <a:t>a  value which is independent of the path taken by the system between the two states. Such  is not the case when </a:t>
            </a:r>
            <a:r>
              <a:rPr dirty="0" sz="1000" spc="25">
                <a:solidFill>
                  <a:srgbClr val="010202"/>
                </a:solidFill>
                <a:latin typeface="Times New Roman"/>
                <a:cs typeface="Times New Roman"/>
              </a:rPr>
              <a:t>6</a:t>
            </a:r>
            <a:r>
              <a:rPr dirty="0" sz="1000" spc="25" i="1">
                <a:solidFill>
                  <a:srgbClr val="010202"/>
                </a:solidFill>
                <a:latin typeface="Times New Roman"/>
                <a:cs typeface="Times New Roman"/>
              </a:rPr>
              <a:t>q </a:t>
            </a:r>
            <a:r>
              <a:rPr dirty="0" sz="1000">
                <a:solidFill>
                  <a:srgbClr val="010202"/>
                </a:solidFill>
                <a:latin typeface="Times New Roman"/>
                <a:cs typeface="Times New Roman"/>
              </a:rPr>
              <a:t>and </a:t>
            </a:r>
            <a:r>
              <a:rPr dirty="0" sz="1000" spc="25">
                <a:solidFill>
                  <a:srgbClr val="010202"/>
                </a:solidFill>
                <a:latin typeface="Times New Roman"/>
                <a:cs typeface="Times New Roman"/>
              </a:rPr>
              <a:t>6</a:t>
            </a:r>
            <a:r>
              <a:rPr dirty="0" sz="1000" spc="25" i="1">
                <a:solidFill>
                  <a:srgbClr val="010202"/>
                </a:solidFill>
                <a:latin typeface="Times New Roman"/>
                <a:cs typeface="Times New Roman"/>
              </a:rPr>
              <a:t>w </a:t>
            </a:r>
            <a:r>
              <a:rPr dirty="0" sz="1000">
                <a:solidFill>
                  <a:srgbClr val="010202"/>
                </a:solidFill>
                <a:latin typeface="Times New Roman"/>
                <a:cs typeface="Times New Roman"/>
              </a:rPr>
              <a:t>are integrated. The heat and work </a:t>
            </a:r>
            <a:r>
              <a:rPr dirty="0" sz="1000" spc="-5">
                <a:solidFill>
                  <a:srgbClr val="010202"/>
                </a:solidFill>
                <a:latin typeface="Times New Roman"/>
                <a:cs typeface="Times New Roman"/>
              </a:rPr>
              <a:t>effects, </a:t>
            </a:r>
            <a:r>
              <a:rPr dirty="0" sz="1000">
                <a:solidFill>
                  <a:srgbClr val="010202"/>
                </a:solidFill>
                <a:latin typeface="Times New Roman"/>
                <a:cs typeface="Times New Roman"/>
              </a:rPr>
              <a:t>which involve  </a:t>
            </a:r>
            <a:r>
              <a:rPr dirty="0" sz="1000" spc="-5">
                <a:solidFill>
                  <a:srgbClr val="010202"/>
                </a:solidFill>
                <a:latin typeface="Times New Roman"/>
                <a:cs typeface="Times New Roman"/>
              </a:rPr>
              <a:t>energy </a:t>
            </a:r>
            <a:r>
              <a:rPr dirty="0" sz="1000">
                <a:solidFill>
                  <a:srgbClr val="010202"/>
                </a:solidFill>
                <a:latin typeface="Times New Roman"/>
                <a:cs typeface="Times New Roman"/>
              </a:rPr>
              <a:t>in transit, depend on the path taken between the two states, as a result of which</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  integrals of </a:t>
            </a:r>
            <a:r>
              <a:rPr dirty="0" sz="1000" spc="25">
                <a:solidFill>
                  <a:srgbClr val="010202"/>
                </a:solidFill>
                <a:latin typeface="Times New Roman"/>
                <a:cs typeface="Times New Roman"/>
              </a:rPr>
              <a:t>6</a:t>
            </a:r>
            <a:r>
              <a:rPr dirty="0" sz="1000" spc="25" i="1">
                <a:solidFill>
                  <a:srgbClr val="010202"/>
                </a:solidFill>
                <a:latin typeface="Times New Roman"/>
                <a:cs typeface="Times New Roman"/>
              </a:rPr>
              <a:t>w </a:t>
            </a:r>
            <a:r>
              <a:rPr dirty="0" sz="1000">
                <a:solidFill>
                  <a:srgbClr val="010202"/>
                </a:solidFill>
                <a:latin typeface="Times New Roman"/>
                <a:cs typeface="Times New Roman"/>
              </a:rPr>
              <a:t>and </a:t>
            </a:r>
            <a:r>
              <a:rPr dirty="0" sz="1000" spc="25">
                <a:solidFill>
                  <a:srgbClr val="010202"/>
                </a:solidFill>
                <a:latin typeface="Times New Roman"/>
                <a:cs typeface="Times New Roman"/>
              </a:rPr>
              <a:t>6</a:t>
            </a:r>
            <a:r>
              <a:rPr dirty="0" sz="1000" spc="25" i="1">
                <a:solidFill>
                  <a:srgbClr val="010202"/>
                </a:solidFill>
                <a:latin typeface="Times New Roman"/>
                <a:cs typeface="Times New Roman"/>
              </a:rPr>
              <a:t>q </a:t>
            </a:r>
            <a:r>
              <a:rPr dirty="0" sz="1000">
                <a:solidFill>
                  <a:srgbClr val="010202"/>
                </a:solidFill>
                <a:latin typeface="Times New Roman"/>
                <a:cs typeface="Times New Roman"/>
              </a:rPr>
              <a:t>cannot be evaluated without a knowledge of the path. This is  illustrated</a:t>
            </a:r>
            <a:r>
              <a:rPr dirty="0" sz="1000" spc="110">
                <a:solidFill>
                  <a:srgbClr val="010202"/>
                </a:solidFill>
                <a:latin typeface="Times New Roman"/>
                <a:cs typeface="Times New Roman"/>
              </a:rPr>
              <a:t> </a:t>
            </a:r>
            <a:r>
              <a:rPr dirty="0" sz="1000">
                <a:solidFill>
                  <a:srgbClr val="010202"/>
                </a:solidFill>
                <a:latin typeface="Times New Roman"/>
                <a:cs typeface="Times New Roman"/>
              </a:rPr>
              <a:t>in</a:t>
            </a:r>
            <a:r>
              <a:rPr dirty="0" sz="1000" spc="110">
                <a:solidFill>
                  <a:srgbClr val="010202"/>
                </a:solidFill>
                <a:latin typeface="Times New Roman"/>
                <a:cs typeface="Times New Roman"/>
              </a:rPr>
              <a:t> </a:t>
            </a:r>
            <a:r>
              <a:rPr dirty="0" sz="1000">
                <a:solidFill>
                  <a:srgbClr val="010202"/>
                </a:solidFill>
                <a:latin typeface="Times New Roman"/>
                <a:cs typeface="Times New Roman"/>
              </a:rPr>
              <a:t>Fig.</a:t>
            </a:r>
            <a:r>
              <a:rPr dirty="0" sz="1000" spc="114">
                <a:solidFill>
                  <a:srgbClr val="010202"/>
                </a:solidFill>
                <a:latin typeface="Times New Roman"/>
                <a:cs typeface="Times New Roman"/>
              </a:rPr>
              <a:t> </a:t>
            </a:r>
            <a:r>
              <a:rPr dirty="0" sz="1000">
                <a:solidFill>
                  <a:srgbClr val="010202"/>
                </a:solidFill>
                <a:latin typeface="Times New Roman"/>
                <a:cs typeface="Times New Roman"/>
              </a:rPr>
              <a:t>2.1.</a:t>
            </a:r>
            <a:r>
              <a:rPr dirty="0" sz="1000" spc="110">
                <a:solidFill>
                  <a:srgbClr val="010202"/>
                </a:solidFill>
                <a:latin typeface="Times New Roman"/>
                <a:cs typeface="Times New Roman"/>
              </a:rPr>
              <a:t> </a:t>
            </a:r>
            <a:r>
              <a:rPr dirty="0" sz="1000">
                <a:solidFill>
                  <a:srgbClr val="010202"/>
                </a:solidFill>
                <a:latin typeface="Times New Roman"/>
                <a:cs typeface="Times New Roman"/>
              </a:rPr>
              <a:t>In</a:t>
            </a:r>
            <a:r>
              <a:rPr dirty="0" sz="1000" spc="114">
                <a:solidFill>
                  <a:srgbClr val="010202"/>
                </a:solidFill>
                <a:latin typeface="Times New Roman"/>
                <a:cs typeface="Times New Roman"/>
              </a:rPr>
              <a:t> </a:t>
            </a:r>
            <a:r>
              <a:rPr dirty="0" sz="1000">
                <a:solidFill>
                  <a:srgbClr val="010202"/>
                </a:solidFill>
                <a:latin typeface="Times New Roman"/>
                <a:cs typeface="Times New Roman"/>
              </a:rPr>
              <a:t>Fig.</a:t>
            </a:r>
            <a:r>
              <a:rPr dirty="0" sz="1000" spc="110">
                <a:solidFill>
                  <a:srgbClr val="010202"/>
                </a:solidFill>
                <a:latin typeface="Times New Roman"/>
                <a:cs typeface="Times New Roman"/>
              </a:rPr>
              <a:t> </a:t>
            </a:r>
            <a:r>
              <a:rPr dirty="0" sz="1000">
                <a:solidFill>
                  <a:srgbClr val="010202"/>
                </a:solidFill>
                <a:latin typeface="Times New Roman"/>
                <a:cs typeface="Times New Roman"/>
              </a:rPr>
              <a:t>2.1</a:t>
            </a:r>
            <a:r>
              <a:rPr dirty="0" sz="1000" spc="110">
                <a:solidFill>
                  <a:srgbClr val="010202"/>
                </a:solidFill>
                <a:latin typeface="Times New Roman"/>
                <a:cs typeface="Times New Roman"/>
              </a:rPr>
              <a:t> </a:t>
            </a:r>
            <a:r>
              <a:rPr dirty="0" sz="1000">
                <a:solidFill>
                  <a:srgbClr val="010202"/>
                </a:solidFill>
                <a:latin typeface="Times New Roman"/>
                <a:cs typeface="Times New Roman"/>
              </a:rPr>
              <a:t>the</a:t>
            </a:r>
            <a:r>
              <a:rPr dirty="0" sz="1000" spc="114">
                <a:solidFill>
                  <a:srgbClr val="010202"/>
                </a:solidFill>
                <a:latin typeface="Times New Roman"/>
                <a:cs typeface="Times New Roman"/>
              </a:rPr>
              <a:t> </a:t>
            </a:r>
            <a:r>
              <a:rPr dirty="0" sz="1000">
                <a:solidFill>
                  <a:srgbClr val="010202"/>
                </a:solidFill>
                <a:latin typeface="Times New Roman"/>
                <a:cs typeface="Times New Roman"/>
              </a:rPr>
              <a:t>value</a:t>
            </a:r>
            <a:r>
              <a:rPr dirty="0" sz="1000" spc="110">
                <a:solidFill>
                  <a:srgbClr val="010202"/>
                </a:solidFill>
                <a:latin typeface="Times New Roman"/>
                <a:cs typeface="Times New Roman"/>
              </a:rPr>
              <a:t> </a:t>
            </a:r>
            <a:r>
              <a:rPr dirty="0" sz="1000">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spc="35" i="1">
                <a:solidFill>
                  <a:srgbClr val="010202"/>
                </a:solidFill>
                <a:latin typeface="Times New Roman"/>
                <a:cs typeface="Times New Roman"/>
              </a:rPr>
              <a:t>U</a:t>
            </a:r>
            <a:r>
              <a:rPr dirty="0" baseline="-33333" sz="1125" spc="52">
                <a:solidFill>
                  <a:srgbClr val="010202"/>
                </a:solidFill>
                <a:latin typeface="Times New Roman"/>
                <a:cs typeface="Times New Roman"/>
              </a:rPr>
              <a:t>2</a:t>
            </a:r>
            <a:r>
              <a:rPr dirty="0" sz="1000" spc="35" i="1">
                <a:solidFill>
                  <a:srgbClr val="010202"/>
                </a:solidFill>
                <a:latin typeface="Times New Roman"/>
                <a:cs typeface="Times New Roman"/>
              </a:rPr>
              <a:t>–U</a:t>
            </a:r>
            <a:r>
              <a:rPr dirty="0" baseline="-33333" sz="1125" spc="52">
                <a:solidFill>
                  <a:srgbClr val="010202"/>
                </a:solidFill>
                <a:latin typeface="Times New Roman"/>
                <a:cs typeface="Times New Roman"/>
              </a:rPr>
              <a:t>1</a:t>
            </a:r>
            <a:r>
              <a:rPr dirty="0" baseline="-33333" sz="1125" spc="262">
                <a:solidFill>
                  <a:srgbClr val="010202"/>
                </a:solidFill>
                <a:latin typeface="Times New Roman"/>
                <a:cs typeface="Times New Roman"/>
              </a:rPr>
              <a:t> </a:t>
            </a:r>
            <a:r>
              <a:rPr dirty="0" sz="1000" spc="-5">
                <a:solidFill>
                  <a:srgbClr val="010202"/>
                </a:solidFill>
                <a:latin typeface="Times New Roman"/>
                <a:cs typeface="Times New Roman"/>
              </a:rPr>
              <a:t>is</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independent</a:t>
            </a:r>
            <a:r>
              <a:rPr dirty="0" sz="1000" spc="105">
                <a:solidFill>
                  <a:srgbClr val="010202"/>
                </a:solidFill>
                <a:latin typeface="Times New Roman"/>
                <a:cs typeface="Times New Roman"/>
              </a:rPr>
              <a:t> </a:t>
            </a:r>
            <a:r>
              <a:rPr dirty="0" sz="1000" spc="-5">
                <a:solidFill>
                  <a:srgbClr val="010202"/>
                </a:solidFill>
                <a:latin typeface="Times New Roman"/>
                <a:cs typeface="Times New Roman"/>
              </a:rPr>
              <a:t>of</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path</a:t>
            </a:r>
            <a:r>
              <a:rPr dirty="0" sz="1000" spc="114">
                <a:solidFill>
                  <a:srgbClr val="010202"/>
                </a:solidFill>
                <a:latin typeface="Times New Roman"/>
                <a:cs typeface="Times New Roman"/>
              </a:rPr>
              <a:t> </a:t>
            </a:r>
            <a:r>
              <a:rPr dirty="0" sz="1000" spc="-5">
                <a:solidFill>
                  <a:srgbClr val="010202"/>
                </a:solidFill>
                <a:latin typeface="Times New Roman"/>
                <a:cs typeface="Times New Roman"/>
              </a:rPr>
              <a:t>taken</a:t>
            </a:r>
            <a:endParaRPr sz="1000">
              <a:latin typeface="Times New Roman"/>
              <a:cs typeface="Times New Roman"/>
            </a:endParaRPr>
          </a:p>
          <a:p>
            <a:pPr algn="just" marL="86995">
              <a:lnSpc>
                <a:spcPct val="100000"/>
              </a:lnSpc>
              <a:spcBef>
                <a:spcPts val="370"/>
              </a:spcBef>
            </a:pPr>
            <a:r>
              <a:rPr dirty="0" sz="1000">
                <a:solidFill>
                  <a:srgbClr val="010202"/>
                </a:solidFill>
                <a:latin typeface="Times New Roman"/>
                <a:cs typeface="Times New Roman"/>
              </a:rPr>
              <a:t>between</a:t>
            </a:r>
            <a:r>
              <a:rPr dirty="0" sz="1000" spc="25">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30">
                <a:solidFill>
                  <a:srgbClr val="010202"/>
                </a:solidFill>
                <a:latin typeface="Times New Roman"/>
                <a:cs typeface="Times New Roman"/>
              </a:rPr>
              <a:t> </a:t>
            </a:r>
            <a:r>
              <a:rPr dirty="0" sz="1000">
                <a:solidFill>
                  <a:srgbClr val="010202"/>
                </a:solidFill>
                <a:latin typeface="Times New Roman"/>
                <a:cs typeface="Times New Roman"/>
              </a:rPr>
              <a:t>1</a:t>
            </a:r>
            <a:r>
              <a:rPr dirty="0" sz="1000" spc="35">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1</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a:t>
            </a:r>
            <a:r>
              <a:rPr dirty="0" sz="1000" spc="30">
                <a:solidFill>
                  <a:srgbClr val="010202"/>
                </a:solidFill>
                <a:latin typeface="Times New Roman"/>
                <a:cs typeface="Times New Roman"/>
              </a:rPr>
              <a:t> </a:t>
            </a:r>
            <a:r>
              <a:rPr dirty="0" sz="1000">
                <a:solidFill>
                  <a:srgbClr val="010202"/>
                </a:solidFill>
                <a:latin typeface="Times New Roman"/>
                <a:cs typeface="Times New Roman"/>
              </a:rPr>
              <a:t>and</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state</a:t>
            </a:r>
            <a:r>
              <a:rPr dirty="0" sz="1000" spc="30">
                <a:solidFill>
                  <a:srgbClr val="010202"/>
                </a:solidFill>
                <a:latin typeface="Times New Roman"/>
                <a:cs typeface="Times New Roman"/>
              </a:rPr>
              <a:t> </a:t>
            </a:r>
            <a:r>
              <a:rPr dirty="0" sz="1000">
                <a:solidFill>
                  <a:srgbClr val="010202"/>
                </a:solidFill>
                <a:latin typeface="Times New Roman"/>
                <a:cs typeface="Times New Roman"/>
              </a:rPr>
              <a:t>2</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a:t>
            </a:r>
            <a:r>
              <a:rPr dirty="0" baseline="-33333" sz="1125" spc="-7">
                <a:solidFill>
                  <a:srgbClr val="010202"/>
                </a:solidFill>
                <a:latin typeface="Times New Roman"/>
                <a:cs typeface="Times New Roman"/>
              </a:rPr>
              <a:t>2</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However,</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work</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done</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by</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the</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system,</a:t>
            </a:r>
            <a:r>
              <a:rPr dirty="0" sz="1000" spc="30">
                <a:solidFill>
                  <a:srgbClr val="010202"/>
                </a:solidFill>
                <a:latin typeface="Times New Roman"/>
                <a:cs typeface="Times New Roman"/>
              </a:rPr>
              <a:t> </a:t>
            </a:r>
            <a:r>
              <a:rPr dirty="0" sz="1000" spc="-5">
                <a:solidFill>
                  <a:srgbClr val="010202"/>
                </a:solidFill>
                <a:latin typeface="Times New Roman"/>
                <a:cs typeface="Times New Roman"/>
              </a:rPr>
              <a:t>which</a:t>
            </a:r>
            <a:endParaRPr sz="1000">
              <a:latin typeface="Times New Roman"/>
              <a:cs typeface="Times New Roman"/>
            </a:endParaRPr>
          </a:p>
          <a:p>
            <a:pPr algn="just" marL="86995" marR="67310">
              <a:lnSpc>
                <a:spcPct val="100000"/>
              </a:lnSpc>
              <a:spcBef>
                <a:spcPts val="894"/>
              </a:spcBef>
              <a:tabLst>
                <a:tab pos="2291715" algn="l"/>
              </a:tabLst>
            </a:pPr>
            <a:r>
              <a:rPr dirty="0" sz="1000">
                <a:solidFill>
                  <a:srgbClr val="010202"/>
                </a:solidFill>
                <a:latin typeface="Times New Roman"/>
                <a:cs typeface="Times New Roman"/>
              </a:rPr>
              <a:t>is given by</a:t>
            </a:r>
            <a:r>
              <a:rPr dirty="0" sz="1000" spc="90">
                <a:solidFill>
                  <a:srgbClr val="010202"/>
                </a:solidFill>
                <a:latin typeface="Times New Roman"/>
                <a:cs typeface="Times New Roman"/>
              </a:rPr>
              <a:t> </a:t>
            </a:r>
            <a:r>
              <a:rPr dirty="0" sz="1000">
                <a:solidFill>
                  <a:srgbClr val="010202"/>
                </a:solidFill>
                <a:latin typeface="Times New Roman"/>
                <a:cs typeface="Times New Roman"/>
              </a:rPr>
              <a:t>the</a:t>
            </a:r>
            <a:r>
              <a:rPr dirty="0" sz="1000" spc="30">
                <a:solidFill>
                  <a:srgbClr val="010202"/>
                </a:solidFill>
                <a:latin typeface="Times New Roman"/>
                <a:cs typeface="Times New Roman"/>
              </a:rPr>
              <a:t> </a:t>
            </a:r>
            <a:r>
              <a:rPr dirty="0" sz="1000">
                <a:solidFill>
                  <a:srgbClr val="010202"/>
                </a:solidFill>
                <a:latin typeface="Times New Roman"/>
                <a:cs typeface="Times New Roman"/>
              </a:rPr>
              <a:t>integral	and hence is the area under the curve between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V</a:t>
            </a:r>
            <a:r>
              <a:rPr dirty="0" baseline="-33333" sz="1125" spc="-7">
                <a:solidFill>
                  <a:srgbClr val="010202"/>
                </a:solidFill>
                <a:latin typeface="Times New Roman"/>
                <a:cs typeface="Times New Roman"/>
              </a:rPr>
              <a:t>1</a:t>
            </a:r>
            <a:r>
              <a:rPr dirty="0" sz="1000" spc="-5">
                <a:solidFill>
                  <a:srgbClr val="010202"/>
                </a:solidFill>
                <a:latin typeface="Times New Roman"/>
                <a:cs typeface="Times New Roman"/>
              </a:rPr>
              <a:t>, </a:t>
            </a:r>
            <a:r>
              <a:rPr dirty="0" sz="1000">
                <a:solidFill>
                  <a:srgbClr val="010202"/>
                </a:solidFill>
                <a:latin typeface="Times New Roman"/>
                <a:cs typeface="Times New Roman"/>
              </a:rPr>
              <a:t>can vary greatly depending on the path. In Fig. 2.1 the work done in the  process 1 </a:t>
            </a:r>
            <a:r>
              <a:rPr dirty="0" sz="1000" spc="-5">
                <a:solidFill>
                  <a:srgbClr val="010202"/>
                </a:solidFill>
                <a:latin typeface="Times New Roman"/>
                <a:cs typeface="Times New Roman"/>
              </a:rPr>
              <a:t>→ </a:t>
            </a:r>
            <a:r>
              <a:rPr dirty="0" sz="1000">
                <a:solidFill>
                  <a:srgbClr val="010202"/>
                </a:solidFill>
                <a:latin typeface="Times New Roman"/>
                <a:cs typeface="Times New Roman"/>
              </a:rPr>
              <a:t>2 via </a:t>
            </a:r>
            <a:r>
              <a:rPr dirty="0" sz="1000" i="1">
                <a:solidFill>
                  <a:srgbClr val="010202"/>
                </a:solidFill>
                <a:latin typeface="Times New Roman"/>
                <a:cs typeface="Times New Roman"/>
              </a:rPr>
              <a:t>c </a:t>
            </a:r>
            <a:r>
              <a:rPr dirty="0" sz="1000">
                <a:solidFill>
                  <a:srgbClr val="010202"/>
                </a:solidFill>
                <a:latin typeface="Times New Roman"/>
                <a:cs typeface="Times New Roman"/>
              </a:rPr>
              <a:t>is less than that done via </a:t>
            </a:r>
            <a:r>
              <a:rPr dirty="0" sz="1000" i="1">
                <a:solidFill>
                  <a:srgbClr val="010202"/>
                </a:solidFill>
                <a:latin typeface="Times New Roman"/>
                <a:cs typeface="Times New Roman"/>
              </a:rPr>
              <a:t>b </a:t>
            </a:r>
            <a:r>
              <a:rPr dirty="0" sz="1000">
                <a:solidFill>
                  <a:srgbClr val="010202"/>
                </a:solidFill>
                <a:latin typeface="Times New Roman"/>
                <a:cs typeface="Times New Roman"/>
              </a:rPr>
              <a:t>which, in turn, is less than that done via</a:t>
            </a:r>
            <a:r>
              <a:rPr dirty="0" sz="1000" spc="5">
                <a:solidFill>
                  <a:srgbClr val="010202"/>
                </a:solidFill>
                <a:latin typeface="Times New Roman"/>
                <a:cs typeface="Times New Roman"/>
              </a:rPr>
              <a:t> </a:t>
            </a:r>
            <a:r>
              <a:rPr dirty="0" sz="1000" i="1">
                <a:solidFill>
                  <a:srgbClr val="010202"/>
                </a:solidFill>
                <a:latin typeface="Times New Roman"/>
                <a:cs typeface="Times New Roman"/>
              </a:rPr>
              <a:t>a.</a:t>
            </a:r>
            <a:endParaRPr sz="1000">
              <a:latin typeface="Times New Roman"/>
              <a:cs typeface="Times New Roman"/>
            </a:endParaRPr>
          </a:p>
          <a:p>
            <a:pPr algn="just" marL="86995" marR="67945">
              <a:lnSpc>
                <a:spcPct val="100000"/>
              </a:lnSpc>
              <a:spcBef>
                <a:spcPts val="370"/>
              </a:spcBef>
            </a:pPr>
            <a:r>
              <a:rPr dirty="0" sz="1000" spc="-5">
                <a:solidFill>
                  <a:srgbClr val="010202"/>
                </a:solidFill>
                <a:latin typeface="Times New Roman"/>
                <a:cs typeface="Times New Roman"/>
              </a:rPr>
              <a:t>From Eq. (2.1) it is seen that the integral of </a:t>
            </a:r>
            <a:r>
              <a:rPr dirty="0" sz="1000" spc="25">
                <a:solidFill>
                  <a:srgbClr val="010202"/>
                </a:solidFill>
                <a:latin typeface="Times New Roman"/>
                <a:cs typeface="Times New Roman"/>
              </a:rPr>
              <a:t>6</a:t>
            </a:r>
            <a:r>
              <a:rPr dirty="0" sz="1000" spc="25" i="1">
                <a:solidFill>
                  <a:srgbClr val="010202"/>
                </a:solidFill>
                <a:latin typeface="Times New Roman"/>
                <a:cs typeface="Times New Roman"/>
              </a:rPr>
              <a:t>q </a:t>
            </a:r>
            <a:r>
              <a:rPr dirty="0" sz="1000" spc="-5">
                <a:solidFill>
                  <a:srgbClr val="010202"/>
                </a:solidFill>
                <a:latin typeface="Times New Roman"/>
                <a:cs typeface="Times New Roman"/>
              </a:rPr>
              <a:t>must also depend on the path, and in the  </a:t>
            </a:r>
            <a:r>
              <a:rPr dirty="0" sz="1000">
                <a:solidFill>
                  <a:srgbClr val="010202"/>
                </a:solidFill>
                <a:latin typeface="Times New Roman"/>
                <a:cs typeface="Times New Roman"/>
              </a:rPr>
              <a:t>process 1 </a:t>
            </a:r>
            <a:r>
              <a:rPr dirty="0" sz="1000" spc="-5">
                <a:solidFill>
                  <a:srgbClr val="010202"/>
                </a:solidFill>
                <a:latin typeface="Times New Roman"/>
                <a:cs typeface="Times New Roman"/>
              </a:rPr>
              <a:t>→ </a:t>
            </a:r>
            <a:r>
              <a:rPr dirty="0" sz="1000">
                <a:solidFill>
                  <a:srgbClr val="010202"/>
                </a:solidFill>
                <a:latin typeface="Times New Roman"/>
                <a:cs typeface="Times New Roman"/>
              </a:rPr>
              <a:t>2 more heat is absorbed by the system via </a:t>
            </a:r>
            <a:r>
              <a:rPr dirty="0" sz="1000" i="1">
                <a:solidFill>
                  <a:srgbClr val="010202"/>
                </a:solidFill>
                <a:latin typeface="Times New Roman"/>
                <a:cs typeface="Times New Roman"/>
              </a:rPr>
              <a:t>a </a:t>
            </a:r>
            <a:r>
              <a:rPr dirty="0" sz="1000">
                <a:solidFill>
                  <a:srgbClr val="010202"/>
                </a:solidFill>
                <a:latin typeface="Times New Roman"/>
                <a:cs typeface="Times New Roman"/>
              </a:rPr>
              <a:t>than is absorbed via </a:t>
            </a:r>
            <a:r>
              <a:rPr dirty="0" sz="1000" i="1">
                <a:solidFill>
                  <a:srgbClr val="010202"/>
                </a:solidFill>
                <a:latin typeface="Times New Roman"/>
                <a:cs typeface="Times New Roman"/>
              </a:rPr>
              <a:t>b </a:t>
            </a:r>
            <a:r>
              <a:rPr dirty="0" sz="1000">
                <a:solidFill>
                  <a:srgbClr val="010202"/>
                </a:solidFill>
                <a:latin typeface="Times New Roman"/>
                <a:cs typeface="Times New Roman"/>
              </a:rPr>
              <a:t>which,  again in turn, is greater than the heat absorbed via </a:t>
            </a:r>
            <a:r>
              <a:rPr dirty="0" sz="1000" i="1">
                <a:solidFill>
                  <a:srgbClr val="010202"/>
                </a:solidFill>
                <a:latin typeface="Times New Roman"/>
                <a:cs typeface="Times New Roman"/>
              </a:rPr>
              <a:t>c. </a:t>
            </a:r>
            <a:r>
              <a:rPr dirty="0" sz="1000">
                <a:solidFill>
                  <a:srgbClr val="010202"/>
                </a:solidFill>
                <a:latin typeface="Times New Roman"/>
                <a:cs typeface="Times New Roman"/>
              </a:rPr>
              <a:t>In Eq. (2.2) use of the symbol “d”  </a:t>
            </a:r>
            <a:r>
              <a:rPr dirty="0" sz="1000" spc="-5">
                <a:solidFill>
                  <a:srgbClr val="010202"/>
                </a:solidFill>
                <a:latin typeface="Times New Roman"/>
                <a:cs typeface="Times New Roman"/>
              </a:rPr>
              <a:t>indicates </a:t>
            </a:r>
            <a:r>
              <a:rPr dirty="0" sz="1000">
                <a:solidFill>
                  <a:srgbClr val="010202"/>
                </a:solidFill>
                <a:latin typeface="Times New Roman"/>
                <a:cs typeface="Times New Roman"/>
              </a:rPr>
              <a:t>a </a:t>
            </a:r>
            <a:r>
              <a:rPr dirty="0" sz="1000" spc="-10">
                <a:solidFill>
                  <a:srgbClr val="010202"/>
                </a:solidFill>
                <a:latin typeface="Times New Roman"/>
                <a:cs typeface="Times New Roman"/>
              </a:rPr>
              <a:t>differential </a:t>
            </a:r>
            <a:r>
              <a:rPr dirty="0" sz="1000" spc="-5">
                <a:solidFill>
                  <a:srgbClr val="010202"/>
                </a:solidFill>
                <a:latin typeface="Times New Roman"/>
                <a:cs typeface="Times New Roman"/>
              </a:rPr>
              <a:t>element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or state </a:t>
            </a:r>
            <a:r>
              <a:rPr dirty="0" sz="1000" spc="-15">
                <a:solidFill>
                  <a:srgbClr val="010202"/>
                </a:solidFill>
                <a:latin typeface="Times New Roman"/>
                <a:cs typeface="Times New Roman"/>
              </a:rPr>
              <a:t>property, </a:t>
            </a:r>
            <a:r>
              <a:rPr dirty="0" sz="1000" spc="-5">
                <a:solidFill>
                  <a:srgbClr val="010202"/>
                </a:solidFill>
                <a:latin typeface="Times New Roman"/>
                <a:cs typeface="Times New Roman"/>
              </a:rPr>
              <a:t>the integral of which  </a:t>
            </a:r>
            <a:r>
              <a:rPr dirty="0" sz="1000">
                <a:solidFill>
                  <a:srgbClr val="010202"/>
                </a:solidFill>
                <a:latin typeface="Times New Roman"/>
                <a:cs typeface="Times New Roman"/>
              </a:rPr>
              <a:t>is independent of the path, and use of the symbol </a:t>
            </a:r>
            <a:r>
              <a:rPr dirty="0" sz="1000" spc="15">
                <a:solidFill>
                  <a:srgbClr val="010202"/>
                </a:solidFill>
                <a:latin typeface="Times New Roman"/>
                <a:cs typeface="Times New Roman"/>
              </a:rPr>
              <a:t>“6” </a:t>
            </a:r>
            <a:r>
              <a:rPr dirty="0" sz="1000" spc="-5">
                <a:solidFill>
                  <a:srgbClr val="010202"/>
                </a:solidFill>
                <a:latin typeface="Times New Roman"/>
                <a:cs typeface="Times New Roman"/>
              </a:rPr>
              <a:t>indicates </a:t>
            </a:r>
            <a:r>
              <a:rPr dirty="0" sz="1000">
                <a:solidFill>
                  <a:srgbClr val="010202"/>
                </a:solidFill>
                <a:latin typeface="Times New Roman"/>
                <a:cs typeface="Times New Roman"/>
              </a:rPr>
              <a:t>a </a:t>
            </a:r>
            <a:r>
              <a:rPr dirty="0" sz="1000" spc="-10">
                <a:solidFill>
                  <a:srgbClr val="010202"/>
                </a:solidFill>
                <a:latin typeface="Times New Roman"/>
                <a:cs typeface="Times New Roman"/>
              </a:rPr>
              <a:t>differential </a:t>
            </a:r>
            <a:r>
              <a:rPr dirty="0" sz="1000" spc="-5">
                <a:solidFill>
                  <a:srgbClr val="010202"/>
                </a:solidFill>
                <a:latin typeface="Times New Roman"/>
                <a:cs typeface="Times New Roman"/>
              </a:rPr>
              <a:t>element of  some quantity which is not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In Eq. (2.1) note that the algebraic sum of  </a:t>
            </a:r>
            <a:r>
              <a:rPr dirty="0" sz="1000">
                <a:solidFill>
                  <a:srgbClr val="010202"/>
                </a:solidFill>
                <a:latin typeface="Times New Roman"/>
                <a:cs typeface="Times New Roman"/>
              </a:rPr>
              <a:t>two quantities, neither of which individually is independent of the path, gives a quantity  </a:t>
            </a:r>
            <a:r>
              <a:rPr dirty="0" sz="1000" spc="-5">
                <a:solidFill>
                  <a:srgbClr val="010202"/>
                </a:solidFill>
                <a:latin typeface="Times New Roman"/>
                <a:cs typeface="Times New Roman"/>
              </a:rPr>
              <a:t>which is independent of the</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path.</a:t>
            </a:r>
            <a:endParaRPr sz="1000">
              <a:latin typeface="Times New Roman"/>
              <a:cs typeface="Times New Roman"/>
            </a:endParaRPr>
          </a:p>
          <a:p>
            <a:pPr algn="just" marL="86995" marR="73025" indent="127000">
              <a:lnSpc>
                <a:spcPct val="100000"/>
              </a:lnSpc>
            </a:pPr>
            <a:r>
              <a:rPr dirty="0" sz="1000" spc="-5">
                <a:solidFill>
                  <a:srgbClr val="010202"/>
                </a:solidFill>
                <a:latin typeface="Times New Roman"/>
                <a:cs typeface="Times New Roman"/>
              </a:rPr>
              <a:t>In the case of </a:t>
            </a:r>
            <a:r>
              <a:rPr dirty="0" sz="1000">
                <a:solidFill>
                  <a:srgbClr val="010202"/>
                </a:solidFill>
                <a:latin typeface="Times New Roman"/>
                <a:cs typeface="Times New Roman"/>
              </a:rPr>
              <a:t>a </a:t>
            </a:r>
            <a:r>
              <a:rPr dirty="0" sz="1000" spc="-5">
                <a:solidFill>
                  <a:srgbClr val="010202"/>
                </a:solidFill>
                <a:latin typeface="Times New Roman"/>
                <a:cs typeface="Times New Roman"/>
              </a:rPr>
              <a:t>cyclic process which returns the system to its initial state, e.g., the  </a:t>
            </a:r>
            <a:r>
              <a:rPr dirty="0" sz="1000">
                <a:solidFill>
                  <a:srgbClr val="010202"/>
                </a:solidFill>
                <a:latin typeface="Times New Roman"/>
                <a:cs typeface="Times New Roman"/>
              </a:rPr>
              <a:t>process 1 </a:t>
            </a:r>
            <a:r>
              <a:rPr dirty="0" sz="1000" spc="-5">
                <a:solidFill>
                  <a:srgbClr val="010202"/>
                </a:solidFill>
                <a:latin typeface="Times New Roman"/>
                <a:cs typeface="Times New Roman"/>
              </a:rPr>
              <a:t>→ </a:t>
            </a:r>
            <a:r>
              <a:rPr dirty="0" sz="1000">
                <a:solidFill>
                  <a:srgbClr val="010202"/>
                </a:solidFill>
                <a:latin typeface="Times New Roman"/>
                <a:cs typeface="Times New Roman"/>
              </a:rPr>
              <a:t>2 </a:t>
            </a:r>
            <a:r>
              <a:rPr dirty="0" sz="1000" spc="-5">
                <a:solidFill>
                  <a:srgbClr val="010202"/>
                </a:solidFill>
                <a:latin typeface="Times New Roman"/>
                <a:cs typeface="Times New Roman"/>
              </a:rPr>
              <a:t>→ </a:t>
            </a:r>
            <a:r>
              <a:rPr dirty="0" sz="1000">
                <a:solidFill>
                  <a:srgbClr val="010202"/>
                </a:solidFill>
                <a:latin typeface="Times New Roman"/>
                <a:cs typeface="Times New Roman"/>
              </a:rPr>
              <a:t>1 in Fig. 2.1, the change in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as </a:t>
            </a:r>
            <a:r>
              <a:rPr dirty="0" sz="1000">
                <a:solidFill>
                  <a:srgbClr val="010202"/>
                </a:solidFill>
                <a:latin typeface="Times New Roman"/>
                <a:cs typeface="Times New Roman"/>
              </a:rPr>
              <a:t>a </a:t>
            </a:r>
            <a:r>
              <a:rPr dirty="0" sz="1000" spc="-5">
                <a:solidFill>
                  <a:srgbClr val="010202"/>
                </a:solidFill>
                <a:latin typeface="Times New Roman"/>
                <a:cs typeface="Times New Roman"/>
              </a:rPr>
              <a:t>result of this process is zero;</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i.e.,</a:t>
            </a:r>
            <a:endParaRPr sz="10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22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p:nvPr/>
        </p:nvSpPr>
        <p:spPr>
          <a:xfrm>
            <a:off x="976312" y="713105"/>
            <a:ext cx="3533775" cy="348615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12" y="4401820"/>
            <a:ext cx="4598035" cy="914400"/>
          </a:xfrm>
          <a:prstGeom prst="rect">
            <a:avLst/>
          </a:prstGeom>
        </p:spPr>
        <p:txBody>
          <a:bodyPr wrap="square" lIns="0" tIns="27939" rIns="0" bIns="0" rtlCol="0" vert="horz">
            <a:spAutoFit/>
          </a:bodyPr>
          <a:lstStyle/>
          <a:p>
            <a:pPr marL="903605" marR="743585" indent="-457200">
              <a:lnSpc>
                <a:spcPts val="1100"/>
              </a:lnSpc>
              <a:spcBef>
                <a:spcPts val="219"/>
              </a:spcBef>
            </a:pPr>
            <a:r>
              <a:rPr dirty="0" sz="1000" spc="-5" b="1">
                <a:solidFill>
                  <a:srgbClr val="010202"/>
                </a:solidFill>
                <a:latin typeface="Times New Roman"/>
                <a:cs typeface="Times New Roman"/>
              </a:rPr>
              <a:t>Figure </a:t>
            </a:r>
            <a:r>
              <a:rPr dirty="0" sz="1000" b="1">
                <a:solidFill>
                  <a:srgbClr val="010202"/>
                </a:solidFill>
                <a:latin typeface="Times New Roman"/>
                <a:cs typeface="Times New Roman"/>
              </a:rPr>
              <a:t>2.1 </a:t>
            </a:r>
            <a:r>
              <a:rPr dirty="0" sz="1000">
                <a:solidFill>
                  <a:srgbClr val="010202"/>
                </a:solidFill>
                <a:latin typeface="Times New Roman"/>
                <a:cs typeface="Times New Roman"/>
              </a:rPr>
              <a:t>Three process paths taken by a fixed quality of gas in  moving from the state 1 to the state</a:t>
            </a:r>
            <a:r>
              <a:rPr dirty="0" sz="1000" spc="45">
                <a:solidFill>
                  <a:srgbClr val="010202"/>
                </a:solidFill>
                <a:latin typeface="Times New Roman"/>
                <a:cs typeface="Times New Roman"/>
              </a:rPr>
              <a:t> </a:t>
            </a:r>
            <a:r>
              <a:rPr dirty="0" sz="1000">
                <a:solidFill>
                  <a:srgbClr val="010202"/>
                </a:solidFill>
                <a:latin typeface="Times New Roman"/>
                <a:cs typeface="Times New Roman"/>
              </a:rPr>
              <a:t>2.</a:t>
            </a:r>
            <a:endParaRPr sz="1000">
              <a:latin typeface="Times New Roman"/>
              <a:cs typeface="Times New Roman"/>
            </a:endParaRPr>
          </a:p>
          <a:p>
            <a:pPr>
              <a:lnSpc>
                <a:spcPct val="100000"/>
              </a:lnSpc>
              <a:spcBef>
                <a:spcPts val="45"/>
              </a:spcBef>
            </a:pPr>
            <a:endParaRPr sz="900">
              <a:latin typeface="Times New Roman"/>
              <a:cs typeface="Times New Roman"/>
            </a:endParaRPr>
          </a:p>
          <a:p>
            <a:pPr algn="just" marL="12700" marR="5080" indent="-635">
              <a:lnSpc>
                <a:spcPct val="100000"/>
              </a:lnSpc>
            </a:pPr>
            <a:r>
              <a:rPr dirty="0" sz="1000" spc="-15">
                <a:solidFill>
                  <a:srgbClr val="010202"/>
                </a:solidFill>
                <a:latin typeface="Times New Roman"/>
                <a:cs typeface="Times New Roman"/>
              </a:rPr>
              <a:t>As</a:t>
            </a:r>
            <a:r>
              <a:rPr dirty="0" sz="1000" spc="-50">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45" i="1">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state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function,</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then</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for</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simple</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system</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consisting</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a:solidFill>
                  <a:srgbClr val="010202"/>
                </a:solidFill>
                <a:latin typeface="Times New Roman"/>
                <a:cs typeface="Times New Roman"/>
              </a:rPr>
              <a:t>a</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given</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amount</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substance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of  </a:t>
            </a:r>
            <a:r>
              <a:rPr dirty="0" sz="1000" spc="-20">
                <a:solidFill>
                  <a:srgbClr val="010202"/>
                </a:solidFill>
                <a:latin typeface="Times New Roman"/>
                <a:cs typeface="Times New Roman"/>
              </a:rPr>
              <a:t>fixed</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composition,</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value</a:t>
            </a:r>
            <a:r>
              <a:rPr dirty="0" sz="1000" spc="-4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40">
                <a:solidFill>
                  <a:srgbClr val="010202"/>
                </a:solidFill>
                <a:latin typeface="Times New Roman"/>
                <a:cs typeface="Times New Roman"/>
              </a:rPr>
              <a:t> </a:t>
            </a:r>
            <a:r>
              <a:rPr dirty="0" sz="1000" spc="-5" i="1">
                <a:solidFill>
                  <a:srgbClr val="010202"/>
                </a:solidFill>
                <a:latin typeface="Times New Roman"/>
                <a:cs typeface="Times New Roman"/>
              </a:rPr>
              <a:t>U</a:t>
            </a:r>
            <a:r>
              <a:rPr dirty="0" sz="1000" spc="-45" i="1">
                <a:solidFill>
                  <a:srgbClr val="010202"/>
                </a:solidFill>
                <a:latin typeface="Times New Roman"/>
                <a:cs typeface="Times New Roman"/>
              </a:rPr>
              <a:t> </a:t>
            </a:r>
            <a:r>
              <a:rPr dirty="0" sz="1000" spc="-10">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spc="-20">
                <a:solidFill>
                  <a:srgbClr val="010202"/>
                </a:solidFill>
                <a:latin typeface="Times New Roman"/>
                <a:cs typeface="Times New Roman"/>
              </a:rPr>
              <a:t>fixed</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once</a:t>
            </a:r>
            <a:r>
              <a:rPr dirty="0" sz="1000" spc="-45">
                <a:solidFill>
                  <a:srgbClr val="010202"/>
                </a:solidFill>
                <a:latin typeface="Times New Roman"/>
                <a:cs typeface="Times New Roman"/>
              </a:rPr>
              <a:t> </a:t>
            </a:r>
            <a:r>
              <a:rPr dirty="0" sz="1000" spc="-15">
                <a:solidFill>
                  <a:srgbClr val="010202"/>
                </a:solidFill>
                <a:latin typeface="Times New Roman"/>
                <a:cs typeface="Times New Roman"/>
              </a:rPr>
              <a:t>any</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two</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properties</a:t>
            </a:r>
            <a:r>
              <a:rPr dirty="0" sz="1000" spc="-5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45">
                <a:solidFill>
                  <a:srgbClr val="010202"/>
                </a:solidFill>
                <a:latin typeface="Times New Roman"/>
                <a:cs typeface="Times New Roman"/>
              </a:rPr>
              <a:t> </a:t>
            </a:r>
            <a:r>
              <a:rPr dirty="0" sz="1000" spc="-20">
                <a:solidFill>
                  <a:srgbClr val="010202"/>
                </a:solidFill>
                <a:latin typeface="Times New Roman"/>
                <a:cs typeface="Times New Roman"/>
              </a:rPr>
              <a:t>independent</a:t>
            </a:r>
            <a:r>
              <a:rPr dirty="0" sz="1000" spc="170">
                <a:solidFill>
                  <a:srgbClr val="010202"/>
                </a:solidFill>
                <a:latin typeface="Times New Roman"/>
                <a:cs typeface="Times New Roman"/>
              </a:rPr>
              <a:t> </a:t>
            </a:r>
            <a:r>
              <a:rPr dirty="0" sz="1000" spc="-20">
                <a:solidFill>
                  <a:srgbClr val="010202"/>
                </a:solidFill>
                <a:latin typeface="Times New Roman"/>
                <a:cs typeface="Times New Roman"/>
              </a:rPr>
              <a:t>variables)  </a:t>
            </a:r>
            <a:r>
              <a:rPr dirty="0" sz="1000">
                <a:solidFill>
                  <a:srgbClr val="010202"/>
                </a:solidFill>
                <a:latin typeface="Times New Roman"/>
                <a:cs typeface="Times New Roman"/>
              </a:rPr>
              <a:t>are fixed. If temperature and volume are chosen as the independent variables,</a:t>
            </a:r>
            <a:r>
              <a:rPr dirty="0" sz="1000" spc="-85">
                <a:solidFill>
                  <a:srgbClr val="010202"/>
                </a:solidFill>
                <a:latin typeface="Times New Roman"/>
                <a:cs typeface="Times New Roman"/>
              </a:rPr>
              <a:t> </a:t>
            </a:r>
            <a:r>
              <a:rPr dirty="0" sz="1000">
                <a:solidFill>
                  <a:srgbClr val="010202"/>
                </a:solidFill>
                <a:latin typeface="Times New Roman"/>
                <a:cs typeface="Times New Roman"/>
              </a:rPr>
              <a:t>then</a:t>
            </a:r>
            <a:endParaRPr sz="1000">
              <a:latin typeface="Times New Roman"/>
              <a:cs typeface="Times New Roman"/>
            </a:endParaRPr>
          </a:p>
        </p:txBody>
      </p:sp>
      <p:sp>
        <p:nvSpPr>
          <p:cNvPr id="5" name="object 5"/>
          <p:cNvSpPr/>
          <p:nvPr/>
        </p:nvSpPr>
        <p:spPr>
          <a:xfrm>
            <a:off x="2074862" y="5630545"/>
            <a:ext cx="914400" cy="17145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44500" y="6004559"/>
            <a:ext cx="3449954"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The complete </a:t>
            </a:r>
            <a:r>
              <a:rPr dirty="0" sz="1000" spc="-5">
                <a:solidFill>
                  <a:srgbClr val="010202"/>
                </a:solidFill>
                <a:latin typeface="Times New Roman"/>
                <a:cs typeface="Times New Roman"/>
              </a:rPr>
              <a:t>differential </a:t>
            </a:r>
            <a:r>
              <a:rPr dirty="0" sz="1000" spc="-5" i="1">
                <a:solidFill>
                  <a:srgbClr val="010202"/>
                </a:solidFill>
                <a:latin typeface="Times New Roman"/>
                <a:cs typeface="Times New Roman"/>
              </a:rPr>
              <a:t>U </a:t>
            </a:r>
            <a:r>
              <a:rPr dirty="0" sz="1000" spc="-5">
                <a:solidFill>
                  <a:srgbClr val="010202"/>
                </a:solidFill>
                <a:latin typeface="Times New Roman"/>
                <a:cs typeface="Times New Roman"/>
              </a:rPr>
              <a:t>in terms of the partial derivatives</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7" name="object 7"/>
          <p:cNvSpPr/>
          <p:nvPr/>
        </p:nvSpPr>
        <p:spPr>
          <a:xfrm>
            <a:off x="1636712" y="6356984"/>
            <a:ext cx="1781175" cy="342899"/>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6902450"/>
            <a:ext cx="4599305" cy="787400"/>
          </a:xfrm>
          <a:prstGeom prst="rect">
            <a:avLst/>
          </a:prstGeom>
        </p:spPr>
        <p:txBody>
          <a:bodyPr wrap="square" lIns="0" tIns="12700" rIns="0" bIns="0" rtlCol="0" vert="horz">
            <a:spAutoFit/>
          </a:bodyPr>
          <a:lstStyle/>
          <a:p>
            <a:pPr algn="just" marL="12700" marR="5080">
              <a:lnSpc>
                <a:spcPct val="100000"/>
              </a:lnSpc>
              <a:spcBef>
                <a:spcPts val="100"/>
              </a:spcBef>
            </a:pPr>
            <a:r>
              <a:rPr dirty="0" sz="1000" spc="-5">
                <a:solidFill>
                  <a:srgbClr val="010202"/>
                </a:solidFill>
                <a:latin typeface="Times New Roman"/>
                <a:cs typeface="Times New Roman"/>
              </a:rPr>
              <a:t>As </a:t>
            </a:r>
            <a:r>
              <a:rPr dirty="0" sz="1000">
                <a:solidFill>
                  <a:srgbClr val="010202"/>
                </a:solidFill>
                <a:latin typeface="Times New Roman"/>
                <a:cs typeface="Times New Roman"/>
              </a:rPr>
              <a:t>the state of the system is fixed when the two independent variables are fixed, it is </a:t>
            </a:r>
            <a:r>
              <a:rPr dirty="0" sz="1000" spc="-5">
                <a:solidFill>
                  <a:srgbClr val="010202"/>
                </a:solidFill>
                <a:latin typeface="Times New Roman"/>
                <a:cs typeface="Times New Roman"/>
              </a:rPr>
              <a:t>of  </a:t>
            </a:r>
            <a:r>
              <a:rPr dirty="0" sz="1000">
                <a:solidFill>
                  <a:srgbClr val="010202"/>
                </a:solidFill>
                <a:latin typeface="Times New Roman"/>
                <a:cs typeface="Times New Roman"/>
              </a:rPr>
              <a:t>interest to examine those processes which can occur when the value of one of</a:t>
            </a:r>
            <a:r>
              <a:rPr dirty="0" sz="1000" spc="150">
                <a:solidFill>
                  <a:srgbClr val="010202"/>
                </a:solidFill>
                <a:latin typeface="Times New Roman"/>
                <a:cs typeface="Times New Roman"/>
              </a:rPr>
              <a:t> </a:t>
            </a:r>
            <a:r>
              <a:rPr dirty="0" sz="1000">
                <a:solidFill>
                  <a:srgbClr val="010202"/>
                </a:solidFill>
                <a:latin typeface="Times New Roman"/>
                <a:cs typeface="Times New Roman"/>
              </a:rPr>
              <a:t>the  independent variables is maintained constant and the other is allowed to </a:t>
            </a:r>
            <a:r>
              <a:rPr dirty="0" sz="1000" spc="-15">
                <a:solidFill>
                  <a:srgbClr val="010202"/>
                </a:solidFill>
                <a:latin typeface="Times New Roman"/>
                <a:cs typeface="Times New Roman"/>
              </a:rPr>
              <a:t>vary. </a:t>
            </a:r>
            <a:r>
              <a:rPr dirty="0" sz="1000">
                <a:solidFill>
                  <a:srgbClr val="010202"/>
                </a:solidFill>
                <a:latin typeface="Times New Roman"/>
                <a:cs typeface="Times New Roman"/>
              </a:rPr>
              <a:t>In this  manner we can examine processes in which the volume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is maintained constant  (isochore or isometric processes), or the pressure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is maintained constant</a:t>
            </a:r>
            <a:r>
              <a:rPr dirty="0" sz="1000" spc="145">
                <a:solidFill>
                  <a:srgbClr val="010202"/>
                </a:solidFill>
                <a:latin typeface="Times New Roman"/>
                <a:cs typeface="Times New Roman"/>
              </a:rPr>
              <a:t> </a:t>
            </a:r>
            <a:r>
              <a:rPr dirty="0" sz="1000" spc="-5">
                <a:solidFill>
                  <a:srgbClr val="010202"/>
                </a:solidFill>
                <a:latin typeface="Times New Roman"/>
                <a:cs typeface="Times New Roman"/>
              </a:rPr>
              <a:t>(isobaric</a:t>
            </a:r>
            <a:endParaRPr sz="10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179637" y="2112327"/>
            <a:ext cx="704850" cy="171450"/>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44500" y="403097"/>
            <a:ext cx="4598035" cy="2465070"/>
          </a:xfrm>
          <a:prstGeom prst="rect">
            <a:avLst/>
          </a:prstGeom>
        </p:spPr>
        <p:txBody>
          <a:bodyPr wrap="square" lIns="0" tIns="12700" rIns="0" bIns="0" rtlCol="0" vert="horz">
            <a:spAutoFit/>
          </a:bodyPr>
          <a:lstStyle/>
          <a:p>
            <a:pPr algn="r" marR="508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23</a:t>
            </a:r>
            <a:endParaRPr sz="1000">
              <a:latin typeface="Times New Roman"/>
              <a:cs typeface="Times New Roman"/>
            </a:endParaRPr>
          </a:p>
          <a:p>
            <a:pPr marL="12700" marR="5080">
              <a:lnSpc>
                <a:spcPct val="100000"/>
              </a:lnSpc>
              <a:spcBef>
                <a:spcPts val="965"/>
              </a:spcBef>
            </a:pPr>
            <a:r>
              <a:rPr dirty="0" sz="1000" spc="-5">
                <a:solidFill>
                  <a:srgbClr val="010202"/>
                </a:solidFill>
                <a:latin typeface="Times New Roman"/>
                <a:cs typeface="Times New Roman"/>
              </a:rPr>
              <a:t>processes), or the temperature </a:t>
            </a:r>
            <a:r>
              <a:rPr dirty="0" sz="1000" spc="-5" i="1">
                <a:solidFill>
                  <a:srgbClr val="010202"/>
                </a:solidFill>
                <a:latin typeface="Times New Roman"/>
                <a:cs typeface="Times New Roman"/>
              </a:rPr>
              <a:t>T </a:t>
            </a:r>
            <a:r>
              <a:rPr dirty="0" sz="1000" spc="-5">
                <a:solidFill>
                  <a:srgbClr val="010202"/>
                </a:solidFill>
                <a:latin typeface="Times New Roman"/>
                <a:cs typeface="Times New Roman"/>
              </a:rPr>
              <a:t>is maintained constant (isothermal processes). </a:t>
            </a:r>
            <a:r>
              <a:rPr dirty="0" sz="1000" spc="-45">
                <a:solidFill>
                  <a:srgbClr val="010202"/>
                </a:solidFill>
                <a:latin typeface="Times New Roman"/>
                <a:cs typeface="Times New Roman"/>
              </a:rPr>
              <a:t>We </a:t>
            </a:r>
            <a:r>
              <a:rPr dirty="0" sz="1000" spc="-5">
                <a:solidFill>
                  <a:srgbClr val="010202"/>
                </a:solidFill>
                <a:latin typeface="Times New Roman"/>
                <a:cs typeface="Times New Roman"/>
              </a:rPr>
              <a:t>can  also examine adiabatic processes in which</a:t>
            </a:r>
            <a:r>
              <a:rPr dirty="0" sz="1000" spc="-15">
                <a:solidFill>
                  <a:srgbClr val="010202"/>
                </a:solidFill>
                <a:latin typeface="Times New Roman"/>
                <a:cs typeface="Times New Roman"/>
              </a:rPr>
              <a:t> </a:t>
            </a:r>
            <a:r>
              <a:rPr dirty="0" sz="1000" i="1">
                <a:solidFill>
                  <a:srgbClr val="010202"/>
                </a:solidFill>
                <a:latin typeface="Times New Roman"/>
                <a:cs typeface="Times New Roman"/>
              </a:rPr>
              <a:t>q</a:t>
            </a:r>
            <a:r>
              <a:rPr dirty="0" sz="1000">
                <a:solidFill>
                  <a:srgbClr val="010202"/>
                </a:solidFill>
                <a:latin typeface="Times New Roman"/>
                <a:cs typeface="Times New Roman"/>
              </a:rPr>
              <a:t>=0.</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168400">
              <a:lnSpc>
                <a:spcPct val="100000"/>
              </a:lnSpc>
            </a:pPr>
            <a:r>
              <a:rPr dirty="0" sz="1000" b="1">
                <a:solidFill>
                  <a:srgbClr val="010202"/>
                </a:solidFill>
                <a:latin typeface="Times New Roman"/>
                <a:cs typeface="Times New Roman"/>
              </a:rPr>
              <a:t>2.4 </a:t>
            </a:r>
            <a:r>
              <a:rPr dirty="0" sz="1000" spc="-15" b="1">
                <a:solidFill>
                  <a:srgbClr val="010202"/>
                </a:solidFill>
                <a:latin typeface="Times New Roman"/>
                <a:cs typeface="Times New Roman"/>
              </a:rPr>
              <a:t>CONSTANT-VOLUME</a:t>
            </a:r>
            <a:r>
              <a:rPr dirty="0" sz="1000" spc="-5" b="1">
                <a:solidFill>
                  <a:srgbClr val="010202"/>
                </a:solidFill>
                <a:latin typeface="Times New Roman"/>
                <a:cs typeface="Times New Roman"/>
              </a:rPr>
              <a:t> </a:t>
            </a:r>
            <a:r>
              <a:rPr dirty="0" sz="1000" b="1">
                <a:solidFill>
                  <a:srgbClr val="010202"/>
                </a:solidFill>
                <a:latin typeface="Times New Roman"/>
                <a:cs typeface="Times New Roman"/>
              </a:rPr>
              <a:t>PROCESSES</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marR="5080">
              <a:lnSpc>
                <a:spcPct val="100000"/>
              </a:lnSpc>
              <a:spcBef>
                <a:spcPts val="5"/>
              </a:spcBef>
            </a:pPr>
            <a:r>
              <a:rPr dirty="0" sz="1000">
                <a:solidFill>
                  <a:srgbClr val="010202"/>
                </a:solidFill>
                <a:latin typeface="Times New Roman"/>
                <a:cs typeface="Times New Roman"/>
              </a:rPr>
              <a:t>If the volume of a system is maintained constant during a process, then the system does  no work </a:t>
            </a:r>
            <a:r>
              <a:rPr dirty="0" sz="1000" spc="-5">
                <a:solidFill>
                  <a:srgbClr val="010202"/>
                </a:solidFill>
                <a:latin typeface="Times New Roman"/>
                <a:cs typeface="Times New Roman"/>
              </a:rPr>
              <a:t>(</a:t>
            </a:r>
            <a:r>
              <a:rPr dirty="0" sz="1000" spc="-5" i="1">
                <a:solidFill>
                  <a:srgbClr val="010202"/>
                </a:solidFill>
                <a:latin typeface="Times New Roman"/>
                <a:cs typeface="Times New Roman"/>
              </a:rPr>
              <a:t>∫PdV</a:t>
            </a:r>
            <a:r>
              <a:rPr dirty="0" sz="1000" spc="-5">
                <a:solidFill>
                  <a:srgbClr val="010202"/>
                </a:solidFill>
                <a:latin typeface="Times New Roman"/>
                <a:cs typeface="Times New Roman"/>
              </a:rPr>
              <a:t>=0), and from the First </a:t>
            </a:r>
            <a:r>
              <a:rPr dirty="0" sz="1000" spc="-20">
                <a:solidFill>
                  <a:srgbClr val="010202"/>
                </a:solidFill>
                <a:latin typeface="Times New Roman"/>
                <a:cs typeface="Times New Roman"/>
              </a:rPr>
              <a:t>Law, </a:t>
            </a:r>
            <a:r>
              <a:rPr dirty="0" sz="1000" spc="-5">
                <a:solidFill>
                  <a:srgbClr val="010202"/>
                </a:solidFill>
                <a:latin typeface="Times New Roman"/>
                <a:cs typeface="Times New Roman"/>
              </a:rPr>
              <a:t>Eq.</a:t>
            </a:r>
            <a:r>
              <a:rPr dirty="0" sz="1000">
                <a:solidFill>
                  <a:srgbClr val="010202"/>
                </a:solidFill>
                <a:latin typeface="Times New Roman"/>
                <a:cs typeface="Times New Roman"/>
              </a:rPr>
              <a:t> </a:t>
            </a:r>
            <a:r>
              <a:rPr dirty="0" sz="1000" spc="-5">
                <a:solidFill>
                  <a:srgbClr val="010202"/>
                </a:solidFill>
                <a:latin typeface="Times New Roman"/>
                <a:cs typeface="Times New Roman"/>
              </a:rPr>
              <a:t>(2.2),</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r" marR="56515">
              <a:lnSpc>
                <a:spcPct val="100000"/>
              </a:lnSpc>
              <a:spcBef>
                <a:spcPts val="5"/>
              </a:spcBef>
            </a:pPr>
            <a:r>
              <a:rPr dirty="0" sz="1000">
                <a:solidFill>
                  <a:srgbClr val="010202"/>
                </a:solidFill>
                <a:latin typeface="Times New Roman"/>
                <a:cs typeface="Times New Roman"/>
              </a:rPr>
              <a:t>(2.3)</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marL="12700">
              <a:lnSpc>
                <a:spcPct val="100000"/>
              </a:lnSpc>
            </a:pPr>
            <a:r>
              <a:rPr dirty="0" sz="1000" spc="-5">
                <a:solidFill>
                  <a:srgbClr val="010202"/>
                </a:solidFill>
                <a:latin typeface="Times New Roman"/>
                <a:cs typeface="Times New Roman"/>
              </a:rPr>
              <a:t>where the subscript </a:t>
            </a:r>
            <a:r>
              <a:rPr dirty="0" sz="1000" i="1">
                <a:solidFill>
                  <a:srgbClr val="010202"/>
                </a:solidFill>
                <a:latin typeface="Times New Roman"/>
                <a:cs typeface="Times New Roman"/>
              </a:rPr>
              <a:t>v </a:t>
            </a:r>
            <a:r>
              <a:rPr dirty="0" sz="1000" spc="-5">
                <a:solidFill>
                  <a:srgbClr val="010202"/>
                </a:solidFill>
                <a:latin typeface="Times New Roman"/>
                <a:cs typeface="Times New Roman"/>
              </a:rPr>
              <a:t>indicates constant volume. Integration of Eq. (2.3)</a:t>
            </a:r>
            <a:r>
              <a:rPr dirty="0" sz="1000" spc="-25">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4" name="object 4"/>
          <p:cNvSpPr/>
          <p:nvPr/>
        </p:nvSpPr>
        <p:spPr>
          <a:xfrm>
            <a:off x="2212975" y="3052127"/>
            <a:ext cx="638175" cy="171450"/>
          </a:xfrm>
          <a:prstGeom prst="rect">
            <a:avLst/>
          </a:prstGeom>
          <a:blipFill>
            <a:blip r:embed="rId3" cstate="print"/>
            <a:stretch>
              <a:fillRect/>
            </a:stretch>
          </a:blipFill>
        </p:spPr>
        <p:txBody>
          <a:bodyPr wrap="square" lIns="0" tIns="0" rIns="0" bIns="0" rtlCol="0"/>
          <a:lstStyle/>
          <a:p/>
        </p:txBody>
      </p:sp>
      <p:sp>
        <p:nvSpPr>
          <p:cNvPr id="5" name="object 5"/>
          <p:cNvSpPr txBox="1"/>
          <p:nvPr/>
        </p:nvSpPr>
        <p:spPr>
          <a:xfrm>
            <a:off x="444500" y="3426142"/>
            <a:ext cx="4598670" cy="1250315"/>
          </a:xfrm>
          <a:prstGeom prst="rect">
            <a:avLst/>
          </a:prstGeom>
        </p:spPr>
        <p:txBody>
          <a:bodyPr wrap="square" lIns="0" tIns="12700" rIns="0" bIns="0" rtlCol="0" vert="horz">
            <a:spAutoFit/>
          </a:bodyPr>
          <a:lstStyle/>
          <a:p>
            <a:pPr marL="12700" marR="5080">
              <a:lnSpc>
                <a:spcPct val="100000"/>
              </a:lnSpc>
              <a:spcBef>
                <a:spcPts val="100"/>
              </a:spcBef>
            </a:pPr>
            <a:r>
              <a:rPr dirty="0" sz="1000" spc="-15">
                <a:solidFill>
                  <a:srgbClr val="010202"/>
                </a:solidFill>
                <a:latin typeface="Times New Roman"/>
                <a:cs typeface="Times New Roman"/>
              </a:rPr>
              <a:t>for</a:t>
            </a:r>
            <a:r>
              <a:rPr dirty="0" sz="1000" spc="-35">
                <a:solidFill>
                  <a:srgbClr val="010202"/>
                </a:solidFill>
                <a:latin typeface="Times New Roman"/>
                <a:cs typeface="Times New Roman"/>
              </a:rPr>
              <a:t> </a:t>
            </a:r>
            <a:r>
              <a:rPr dirty="0" sz="1000" spc="-15">
                <a:solidFill>
                  <a:srgbClr val="010202"/>
                </a:solidFill>
                <a:latin typeface="Times New Roman"/>
                <a:cs typeface="Times New Roman"/>
              </a:rPr>
              <a:t>such</a:t>
            </a:r>
            <a:r>
              <a:rPr dirty="0" sz="1000" spc="-30">
                <a:solidFill>
                  <a:srgbClr val="010202"/>
                </a:solidFill>
                <a:latin typeface="Times New Roman"/>
                <a:cs typeface="Times New Roman"/>
              </a:rPr>
              <a:t> </a:t>
            </a:r>
            <a:r>
              <a:rPr dirty="0" sz="1000">
                <a:solidFill>
                  <a:srgbClr val="010202"/>
                </a:solidFill>
                <a:latin typeface="Times New Roman"/>
                <a:cs typeface="Times New Roman"/>
              </a:rPr>
              <a:t>a</a:t>
            </a:r>
            <a:r>
              <a:rPr dirty="0" sz="1000" spc="-35">
                <a:solidFill>
                  <a:srgbClr val="010202"/>
                </a:solidFill>
                <a:latin typeface="Times New Roman"/>
                <a:cs typeface="Times New Roman"/>
              </a:rPr>
              <a:t> </a:t>
            </a:r>
            <a:r>
              <a:rPr dirty="0" sz="1000" spc="-20">
                <a:solidFill>
                  <a:srgbClr val="010202"/>
                </a:solidFill>
                <a:latin typeface="Times New Roman"/>
                <a:cs typeface="Times New Roman"/>
              </a:rPr>
              <a:t>process,</a:t>
            </a:r>
            <a:r>
              <a:rPr dirty="0" sz="1000" spc="-30">
                <a:solidFill>
                  <a:srgbClr val="010202"/>
                </a:solidFill>
                <a:latin typeface="Times New Roman"/>
                <a:cs typeface="Times New Roman"/>
              </a:rPr>
              <a:t> </a:t>
            </a:r>
            <a:r>
              <a:rPr dirty="0" sz="1000" spc="-20">
                <a:solidFill>
                  <a:srgbClr val="010202"/>
                </a:solidFill>
                <a:latin typeface="Times New Roman"/>
                <a:cs typeface="Times New Roman"/>
              </a:rPr>
              <a:t>which</a:t>
            </a:r>
            <a:r>
              <a:rPr dirty="0" sz="1000" spc="-35">
                <a:solidFill>
                  <a:srgbClr val="010202"/>
                </a:solidFill>
                <a:latin typeface="Times New Roman"/>
                <a:cs typeface="Times New Roman"/>
              </a:rPr>
              <a:t> </a:t>
            </a:r>
            <a:r>
              <a:rPr dirty="0" sz="1000" spc="-20">
                <a:solidFill>
                  <a:srgbClr val="010202"/>
                </a:solidFill>
                <a:latin typeface="Times New Roman"/>
                <a:cs typeface="Times New Roman"/>
              </a:rPr>
              <a:t>shows</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that</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20">
                <a:solidFill>
                  <a:srgbClr val="010202"/>
                </a:solidFill>
                <a:latin typeface="Times New Roman"/>
                <a:cs typeface="Times New Roman"/>
              </a:rPr>
              <a:t>increase</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or</a:t>
            </a:r>
            <a:r>
              <a:rPr dirty="0" sz="1000" spc="-35">
                <a:solidFill>
                  <a:srgbClr val="010202"/>
                </a:solidFill>
                <a:latin typeface="Times New Roman"/>
                <a:cs typeface="Times New Roman"/>
              </a:rPr>
              <a:t> </a:t>
            </a:r>
            <a:r>
              <a:rPr dirty="0" sz="1000" spc="-20">
                <a:solidFill>
                  <a:srgbClr val="010202"/>
                </a:solidFill>
                <a:latin typeface="Times New Roman"/>
                <a:cs typeface="Times New Roman"/>
              </a:rPr>
              <a:t>decrease</a:t>
            </a:r>
            <a:r>
              <a:rPr dirty="0" sz="1000" spc="-30">
                <a:solidFill>
                  <a:srgbClr val="010202"/>
                </a:solidFill>
                <a:latin typeface="Times New Roman"/>
                <a:cs typeface="Times New Roman"/>
              </a:rPr>
              <a:t> </a:t>
            </a:r>
            <a:r>
              <a:rPr dirty="0" sz="1000" spc="-10">
                <a:solidFill>
                  <a:srgbClr val="010202"/>
                </a:solidFill>
                <a:latin typeface="Times New Roman"/>
                <a:cs typeface="Times New Roman"/>
              </a:rPr>
              <a:t>in</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35">
                <a:solidFill>
                  <a:srgbClr val="010202"/>
                </a:solidFill>
                <a:latin typeface="Times New Roman"/>
                <a:cs typeface="Times New Roman"/>
              </a:rPr>
              <a:t> </a:t>
            </a:r>
            <a:r>
              <a:rPr dirty="0" sz="1000" spc="-20">
                <a:solidFill>
                  <a:srgbClr val="010202"/>
                </a:solidFill>
                <a:latin typeface="Times New Roman"/>
                <a:cs typeface="Times New Roman"/>
              </a:rPr>
              <a:t>internal</a:t>
            </a:r>
            <a:r>
              <a:rPr dirty="0" sz="1000" spc="-30">
                <a:solidFill>
                  <a:srgbClr val="010202"/>
                </a:solidFill>
                <a:latin typeface="Times New Roman"/>
                <a:cs typeface="Times New Roman"/>
              </a:rPr>
              <a:t> </a:t>
            </a:r>
            <a:r>
              <a:rPr dirty="0" sz="1000" spc="-20">
                <a:solidFill>
                  <a:srgbClr val="010202"/>
                </a:solidFill>
                <a:latin typeface="Times New Roman"/>
                <a:cs typeface="Times New Roman"/>
              </a:rPr>
              <a:t>energy</a:t>
            </a:r>
            <a:r>
              <a:rPr dirty="0" sz="1000" spc="-35">
                <a:solidFill>
                  <a:srgbClr val="010202"/>
                </a:solidFill>
                <a:latin typeface="Times New Roman"/>
                <a:cs typeface="Times New Roman"/>
              </a:rPr>
              <a:t> </a:t>
            </a:r>
            <a:r>
              <a:rPr dirty="0" sz="1000" spc="-1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spc="-15">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spc="-10">
                <a:solidFill>
                  <a:srgbClr val="010202"/>
                </a:solidFill>
                <a:latin typeface="Times New Roman"/>
                <a:cs typeface="Times New Roman"/>
              </a:rPr>
              <a:t>sys-  </a:t>
            </a:r>
            <a:r>
              <a:rPr dirty="0" sz="1000" spc="-20">
                <a:solidFill>
                  <a:srgbClr val="010202"/>
                </a:solidFill>
                <a:latin typeface="Times New Roman"/>
                <a:cs typeface="Times New Roman"/>
              </a:rPr>
              <a:t>tem </a:t>
            </a:r>
            <a:r>
              <a:rPr dirty="0" sz="1000" spc="-25">
                <a:solidFill>
                  <a:srgbClr val="010202"/>
                </a:solidFill>
                <a:latin typeface="Times New Roman"/>
                <a:cs typeface="Times New Roman"/>
              </a:rPr>
              <a:t>equals, </a:t>
            </a:r>
            <a:r>
              <a:rPr dirty="0" sz="1000" spc="-30">
                <a:solidFill>
                  <a:srgbClr val="010202"/>
                </a:solidFill>
                <a:latin typeface="Times New Roman"/>
                <a:cs typeface="Times New Roman"/>
              </a:rPr>
              <a:t>respectively, </a:t>
            </a:r>
            <a:r>
              <a:rPr dirty="0" sz="1000" spc="-20">
                <a:solidFill>
                  <a:srgbClr val="010202"/>
                </a:solidFill>
                <a:latin typeface="Times New Roman"/>
                <a:cs typeface="Times New Roman"/>
              </a:rPr>
              <a:t>the heat </a:t>
            </a:r>
            <a:r>
              <a:rPr dirty="0" sz="1000" spc="-25">
                <a:solidFill>
                  <a:srgbClr val="010202"/>
                </a:solidFill>
                <a:latin typeface="Times New Roman"/>
                <a:cs typeface="Times New Roman"/>
              </a:rPr>
              <a:t>absorbed </a:t>
            </a:r>
            <a:r>
              <a:rPr dirty="0" sz="1000" spc="-15">
                <a:solidFill>
                  <a:srgbClr val="010202"/>
                </a:solidFill>
                <a:latin typeface="Times New Roman"/>
                <a:cs typeface="Times New Roman"/>
              </a:rPr>
              <a:t>or </a:t>
            </a:r>
            <a:r>
              <a:rPr dirty="0" sz="1000" spc="-25">
                <a:solidFill>
                  <a:srgbClr val="010202"/>
                </a:solidFill>
                <a:latin typeface="Times New Roman"/>
                <a:cs typeface="Times New Roman"/>
              </a:rPr>
              <a:t>rejected </a:t>
            </a:r>
            <a:r>
              <a:rPr dirty="0" sz="1000" spc="-15">
                <a:solidFill>
                  <a:srgbClr val="010202"/>
                </a:solidFill>
                <a:latin typeface="Times New Roman"/>
                <a:cs typeface="Times New Roman"/>
              </a:rPr>
              <a:t>by </a:t>
            </a:r>
            <a:r>
              <a:rPr dirty="0" sz="1000" spc="-20">
                <a:solidFill>
                  <a:srgbClr val="010202"/>
                </a:solidFill>
                <a:latin typeface="Times New Roman"/>
                <a:cs typeface="Times New Roman"/>
              </a:rPr>
              <a:t>the </a:t>
            </a:r>
            <a:r>
              <a:rPr dirty="0" sz="1000" spc="-25">
                <a:solidFill>
                  <a:srgbClr val="010202"/>
                </a:solidFill>
                <a:latin typeface="Times New Roman"/>
                <a:cs typeface="Times New Roman"/>
              </a:rPr>
              <a:t>system during </a:t>
            </a:r>
            <a:r>
              <a:rPr dirty="0" sz="1000" spc="-20">
                <a:solidFill>
                  <a:srgbClr val="010202"/>
                </a:solidFill>
                <a:latin typeface="Times New Roman"/>
                <a:cs typeface="Times New Roman"/>
              </a:rPr>
              <a:t>the</a:t>
            </a:r>
            <a:r>
              <a:rPr dirty="0" sz="1000" spc="-25">
                <a:solidFill>
                  <a:srgbClr val="010202"/>
                </a:solidFill>
                <a:latin typeface="Times New Roman"/>
                <a:cs typeface="Times New Roman"/>
              </a:rPr>
              <a:t> process.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386080">
              <a:lnSpc>
                <a:spcPct val="100000"/>
              </a:lnSpc>
            </a:pPr>
            <a:r>
              <a:rPr dirty="0" sz="1000" b="1">
                <a:solidFill>
                  <a:srgbClr val="010202"/>
                </a:solidFill>
                <a:latin typeface="Times New Roman"/>
                <a:cs typeface="Times New Roman"/>
              </a:rPr>
              <a:t>2.5 </a:t>
            </a:r>
            <a:r>
              <a:rPr dirty="0" sz="1000" spc="-15" b="1">
                <a:solidFill>
                  <a:srgbClr val="010202"/>
                </a:solidFill>
                <a:latin typeface="Times New Roman"/>
                <a:cs typeface="Times New Roman"/>
              </a:rPr>
              <a:t>CONSTANT-PRESSURE </a:t>
            </a:r>
            <a:r>
              <a:rPr dirty="0" sz="1000" b="1">
                <a:solidFill>
                  <a:srgbClr val="010202"/>
                </a:solidFill>
                <a:latin typeface="Times New Roman"/>
                <a:cs typeface="Times New Roman"/>
              </a:rPr>
              <a:t>PROCESSES </a:t>
            </a:r>
            <a:r>
              <a:rPr dirty="0" sz="1000" spc="-5" b="1">
                <a:solidFill>
                  <a:srgbClr val="010202"/>
                </a:solidFill>
                <a:latin typeface="Times New Roman"/>
                <a:cs typeface="Times New Roman"/>
              </a:rPr>
              <a:t>AND </a:t>
            </a:r>
            <a:r>
              <a:rPr dirty="0" sz="1000" b="1">
                <a:solidFill>
                  <a:srgbClr val="010202"/>
                </a:solidFill>
                <a:latin typeface="Times New Roman"/>
                <a:cs typeface="Times New Roman"/>
              </a:rPr>
              <a:t>THE ENTHALPY</a:t>
            </a:r>
            <a:r>
              <a:rPr dirty="0" sz="1000" spc="-25" b="1">
                <a:solidFill>
                  <a:srgbClr val="010202"/>
                </a:solidFill>
                <a:latin typeface="Times New Roman"/>
                <a:cs typeface="Times New Roman"/>
              </a:rPr>
              <a:t> </a:t>
            </a:r>
            <a:r>
              <a:rPr dirty="0" sz="1000" b="1" i="1">
                <a:solidFill>
                  <a:srgbClr val="010202"/>
                </a:solidFill>
                <a:latin typeface="Times New Roman"/>
                <a:cs typeface="Times New Roman"/>
              </a:rPr>
              <a:t>H</a:t>
            </a:r>
            <a:endParaRPr sz="1000">
              <a:latin typeface="Times New Roman"/>
              <a:cs typeface="Times New Roman"/>
            </a:endParaRPr>
          </a:p>
          <a:p>
            <a:pPr>
              <a:lnSpc>
                <a:spcPct val="100000"/>
              </a:lnSpc>
              <a:spcBef>
                <a:spcPts val="10"/>
              </a:spcBef>
            </a:pPr>
            <a:endParaRPr sz="1050">
              <a:latin typeface="Times New Roman"/>
              <a:cs typeface="Times New Roman"/>
            </a:endParaRPr>
          </a:p>
          <a:p>
            <a:pPr marL="12700" marR="5080">
              <a:lnSpc>
                <a:spcPct val="100000"/>
              </a:lnSpc>
            </a:pPr>
            <a:r>
              <a:rPr dirty="0" sz="1000" spc="-5">
                <a:solidFill>
                  <a:srgbClr val="010202"/>
                </a:solidFill>
                <a:latin typeface="Times New Roman"/>
                <a:cs typeface="Times New Roman"/>
              </a:rPr>
              <a:t>If the pressure is maintained constant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process which takes the system from state  </a:t>
            </a:r>
            <a:r>
              <a:rPr dirty="0" sz="1000">
                <a:solidFill>
                  <a:srgbClr val="010202"/>
                </a:solidFill>
                <a:latin typeface="Times New Roman"/>
                <a:cs typeface="Times New Roman"/>
              </a:rPr>
              <a:t>1 </a:t>
            </a:r>
            <a:r>
              <a:rPr dirty="0" sz="1000" spc="-5">
                <a:solidFill>
                  <a:srgbClr val="010202"/>
                </a:solidFill>
                <a:latin typeface="Times New Roman"/>
                <a:cs typeface="Times New Roman"/>
              </a:rPr>
              <a:t>to state 2, then the work done by the system is given</a:t>
            </a:r>
            <a:r>
              <a:rPr dirty="0" sz="1000" spc="-20">
                <a:solidFill>
                  <a:srgbClr val="010202"/>
                </a:solidFill>
                <a:latin typeface="Times New Roman"/>
                <a:cs typeface="Times New Roman"/>
              </a:rPr>
              <a:t> </a:t>
            </a:r>
            <a:r>
              <a:rPr dirty="0" sz="1000" spc="-5">
                <a:solidFill>
                  <a:srgbClr val="010202"/>
                </a:solidFill>
                <a:latin typeface="Times New Roman"/>
                <a:cs typeface="Times New Roman"/>
              </a:rPr>
              <a:t>as</a:t>
            </a:r>
            <a:endParaRPr sz="1000">
              <a:latin typeface="Times New Roman"/>
              <a:cs typeface="Times New Roman"/>
            </a:endParaRPr>
          </a:p>
        </p:txBody>
      </p:sp>
      <p:sp>
        <p:nvSpPr>
          <p:cNvPr id="6" name="object 6"/>
          <p:cNvSpPr/>
          <p:nvPr/>
        </p:nvSpPr>
        <p:spPr>
          <a:xfrm>
            <a:off x="1431925" y="5003165"/>
            <a:ext cx="2190750" cy="400050"/>
          </a:xfrm>
          <a:prstGeom prst="rect">
            <a:avLst/>
          </a:prstGeom>
          <a:blipFill>
            <a:blip r:embed="rId4" cstate="print"/>
            <a:stretch>
              <a:fillRect/>
            </a:stretch>
          </a:blipFill>
        </p:spPr>
        <p:txBody>
          <a:bodyPr wrap="square" lIns="0" tIns="0" rIns="0" bIns="0" rtlCol="0"/>
          <a:lstStyle/>
          <a:p/>
        </p:txBody>
      </p:sp>
      <p:sp>
        <p:nvSpPr>
          <p:cNvPr id="7" name="object 7"/>
          <p:cNvSpPr txBox="1"/>
          <p:nvPr/>
        </p:nvSpPr>
        <p:spPr>
          <a:xfrm>
            <a:off x="444500" y="5605779"/>
            <a:ext cx="121793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 the First Law</a:t>
            </a:r>
            <a:r>
              <a:rPr dirty="0" sz="1000" spc="-95">
                <a:solidFill>
                  <a:srgbClr val="010202"/>
                </a:solidFill>
                <a:latin typeface="Times New Roman"/>
                <a:cs typeface="Times New Roman"/>
              </a:rPr>
              <a:t> </a:t>
            </a:r>
            <a:r>
              <a:rPr dirty="0" sz="1000">
                <a:solidFill>
                  <a:srgbClr val="010202"/>
                </a:solidFill>
                <a:latin typeface="Times New Roman"/>
                <a:cs typeface="Times New Roman"/>
              </a:rPr>
              <a:t>gives</a:t>
            </a:r>
            <a:endParaRPr sz="1000">
              <a:latin typeface="Times New Roman"/>
              <a:cs typeface="Times New Roman"/>
            </a:endParaRPr>
          </a:p>
        </p:txBody>
      </p:sp>
      <p:sp>
        <p:nvSpPr>
          <p:cNvPr id="8" name="object 8"/>
          <p:cNvSpPr/>
          <p:nvPr/>
        </p:nvSpPr>
        <p:spPr>
          <a:xfrm>
            <a:off x="1736725" y="5958204"/>
            <a:ext cx="1581150" cy="152400"/>
          </a:xfrm>
          <a:prstGeom prst="rect">
            <a:avLst/>
          </a:prstGeom>
          <a:blipFill>
            <a:blip r:embed="rId5" cstate="print"/>
            <a:stretch>
              <a:fillRect/>
            </a:stretch>
          </a:blipFill>
        </p:spPr>
        <p:txBody>
          <a:bodyPr wrap="square" lIns="0" tIns="0" rIns="0" bIns="0" rtlCol="0"/>
          <a:lstStyle/>
          <a:p/>
        </p:txBody>
      </p:sp>
      <p:sp>
        <p:nvSpPr>
          <p:cNvPr id="9" name="object 9"/>
          <p:cNvSpPr txBox="1"/>
          <p:nvPr/>
        </p:nvSpPr>
        <p:spPr>
          <a:xfrm>
            <a:off x="444500" y="6303645"/>
            <a:ext cx="3639185"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where the subscript </a:t>
            </a:r>
            <a:r>
              <a:rPr dirty="0" sz="1000" i="1">
                <a:solidFill>
                  <a:srgbClr val="010202"/>
                </a:solidFill>
                <a:latin typeface="Times New Roman"/>
                <a:cs typeface="Times New Roman"/>
              </a:rPr>
              <a:t>p </a:t>
            </a:r>
            <a:r>
              <a:rPr dirty="0" sz="1000" spc="-5">
                <a:solidFill>
                  <a:srgbClr val="010202"/>
                </a:solidFill>
                <a:latin typeface="Times New Roman"/>
                <a:cs typeface="Times New Roman"/>
              </a:rPr>
              <a:t>indicates constant pressure. Rearrangement</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gives</a:t>
            </a:r>
            <a:endParaRPr sz="1000">
              <a:latin typeface="Times New Roman"/>
              <a:cs typeface="Times New Roman"/>
            </a:endParaRPr>
          </a:p>
        </p:txBody>
      </p:sp>
      <p:sp>
        <p:nvSpPr>
          <p:cNvPr id="10" name="object 10"/>
          <p:cNvSpPr/>
          <p:nvPr/>
        </p:nvSpPr>
        <p:spPr>
          <a:xfrm>
            <a:off x="1608137" y="6656069"/>
            <a:ext cx="1838325" cy="152400"/>
          </a:xfrm>
          <a:prstGeom prst="rect">
            <a:avLst/>
          </a:prstGeom>
          <a:blipFill>
            <a:blip r:embed="rId6" cstate="print"/>
            <a:stretch>
              <a:fillRect/>
            </a:stretch>
          </a:blipFill>
        </p:spPr>
        <p:txBody>
          <a:bodyPr wrap="square" lIns="0" tIns="0" rIns="0" bIns="0" rtlCol="0"/>
          <a:lstStyle/>
          <a:p/>
        </p:txBody>
      </p:sp>
      <p:sp>
        <p:nvSpPr>
          <p:cNvPr id="11" name="object 11"/>
          <p:cNvSpPr/>
          <p:nvPr/>
        </p:nvSpPr>
        <p:spPr>
          <a:xfrm>
            <a:off x="2032000" y="7439659"/>
            <a:ext cx="1000125" cy="133350"/>
          </a:xfrm>
          <a:prstGeom prst="rect">
            <a:avLst/>
          </a:prstGeom>
          <a:blipFill>
            <a:blip r:embed="rId7" cstate="print"/>
            <a:stretch>
              <a:fillRect/>
            </a:stretch>
          </a:blipFill>
        </p:spPr>
        <p:txBody>
          <a:bodyPr wrap="square" lIns="0" tIns="0" rIns="0" bIns="0" rtlCol="0"/>
          <a:lstStyle/>
          <a:p/>
        </p:txBody>
      </p:sp>
      <p:sp>
        <p:nvSpPr>
          <p:cNvPr id="12" name="object 12"/>
          <p:cNvSpPr txBox="1"/>
          <p:nvPr/>
        </p:nvSpPr>
        <p:spPr>
          <a:xfrm>
            <a:off x="444500" y="7001509"/>
            <a:ext cx="4597400" cy="812800"/>
          </a:xfrm>
          <a:prstGeom prst="rect">
            <a:avLst/>
          </a:prstGeom>
        </p:spPr>
        <p:txBody>
          <a:bodyPr wrap="square" lIns="0" tIns="12700" rIns="0" bIns="0" rtlCol="0" vert="horz">
            <a:spAutoFit/>
          </a:bodyPr>
          <a:lstStyle/>
          <a:p>
            <a:pPr marL="12700" marR="5080">
              <a:lnSpc>
                <a:spcPct val="100000"/>
              </a:lnSpc>
              <a:spcBef>
                <a:spcPts val="100"/>
              </a:spcBef>
            </a:pPr>
            <a:r>
              <a:rPr dirty="0" sz="1000" spc="-5">
                <a:solidFill>
                  <a:srgbClr val="010202"/>
                </a:solidFill>
                <a:latin typeface="Times New Roman"/>
                <a:cs typeface="Times New Roman"/>
              </a:rPr>
              <a:t>and, as the expression </a:t>
            </a:r>
            <a:r>
              <a:rPr dirty="0" sz="1000" i="1">
                <a:solidFill>
                  <a:srgbClr val="010202"/>
                </a:solidFill>
                <a:latin typeface="Times New Roman"/>
                <a:cs typeface="Times New Roman"/>
              </a:rPr>
              <a:t>(U+PV) </a:t>
            </a:r>
            <a:r>
              <a:rPr dirty="0" sz="1000" spc="-5">
                <a:solidFill>
                  <a:srgbClr val="010202"/>
                </a:solidFill>
                <a:latin typeface="Times New Roman"/>
                <a:cs typeface="Times New Roman"/>
              </a:rPr>
              <a:t>contains only state functions, the expression itself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state function. This is termed the </a:t>
            </a:r>
            <a:r>
              <a:rPr dirty="0" sz="1000" spc="-10" i="1">
                <a:solidFill>
                  <a:srgbClr val="010202"/>
                </a:solidFill>
                <a:latin typeface="Times New Roman"/>
                <a:cs typeface="Times New Roman"/>
              </a:rPr>
              <a:t>enthalpy, </a:t>
            </a:r>
            <a:r>
              <a:rPr dirty="0" sz="1000" spc="-5" i="1">
                <a:solidFill>
                  <a:srgbClr val="010202"/>
                </a:solidFill>
                <a:latin typeface="Times New Roman"/>
                <a:cs typeface="Times New Roman"/>
              </a:rPr>
              <a:t>H;</a:t>
            </a:r>
            <a:r>
              <a:rPr dirty="0" sz="1000" i="1">
                <a:solidFill>
                  <a:srgbClr val="010202"/>
                </a:solidFill>
                <a:latin typeface="Times New Roman"/>
                <a:cs typeface="Times New Roman"/>
              </a:rPr>
              <a:t> </a:t>
            </a:r>
            <a:r>
              <a:rPr dirty="0" sz="1000">
                <a:solidFill>
                  <a:srgbClr val="010202"/>
                </a:solidFill>
                <a:latin typeface="Times New Roman"/>
                <a:cs typeface="Times New Roman"/>
              </a:rPr>
              <a:t>i.e.,</a:t>
            </a:r>
            <a:endParaRPr sz="1000">
              <a:latin typeface="Times New Roman"/>
              <a:cs typeface="Times New Roman"/>
            </a:endParaRPr>
          </a:p>
          <a:p>
            <a:pPr marL="4324350">
              <a:lnSpc>
                <a:spcPct val="100000"/>
              </a:lnSpc>
              <a:spcBef>
                <a:spcPts val="425"/>
              </a:spcBef>
            </a:pPr>
            <a:r>
              <a:rPr dirty="0" sz="1000">
                <a:solidFill>
                  <a:srgbClr val="010202"/>
                </a:solidFill>
                <a:latin typeface="Times New Roman"/>
                <a:cs typeface="Times New Roman"/>
              </a:rPr>
              <a:t>(2.4)</a:t>
            </a:r>
            <a:endParaRPr sz="1000">
              <a:latin typeface="Times New Roman"/>
              <a:cs typeface="Times New Roman"/>
            </a:endParaRPr>
          </a:p>
          <a:p>
            <a:pPr marL="12700">
              <a:lnSpc>
                <a:spcPct val="100000"/>
              </a:lnSpc>
              <a:spcBef>
                <a:spcPts val="975"/>
              </a:spcBef>
            </a:pPr>
            <a:r>
              <a:rPr dirty="0" sz="1000" spc="-5">
                <a:solidFill>
                  <a:srgbClr val="010202"/>
                </a:solidFill>
                <a:latin typeface="Times New Roman"/>
                <a:cs typeface="Times New Roman"/>
              </a:rPr>
              <a:t>Hence,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403099"/>
            <a:ext cx="27870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231F20"/>
                </a:solidFill>
                <a:latin typeface="Times New Roman"/>
                <a:cs typeface="Times New Roman"/>
              </a:rPr>
              <a:t>24 </a:t>
            </a:r>
            <a:r>
              <a:rPr dirty="0" sz="1000" spc="-5" i="1">
                <a:solidFill>
                  <a:srgbClr val="231F20"/>
                </a:solidFill>
                <a:latin typeface="Times New Roman"/>
                <a:cs typeface="Times New Roman"/>
              </a:rPr>
              <a:t>Introduction </a:t>
            </a:r>
            <a:r>
              <a:rPr dirty="0" sz="1000" i="1">
                <a:solidFill>
                  <a:srgbClr val="231F20"/>
                </a:solidFill>
                <a:latin typeface="Times New Roman"/>
                <a:cs typeface="Times New Roman"/>
              </a:rPr>
              <a:t>to the Thermodynamics of</a:t>
            </a:r>
            <a:r>
              <a:rPr dirty="0" sz="1000" spc="-100" i="1">
                <a:solidFill>
                  <a:srgbClr val="231F20"/>
                </a:solidFill>
                <a:latin typeface="Times New Roman"/>
                <a:cs typeface="Times New Roman"/>
              </a:rPr>
              <a:t> </a:t>
            </a:r>
            <a:r>
              <a:rPr dirty="0" sz="1000" i="1">
                <a:solidFill>
                  <a:srgbClr val="231F20"/>
                </a:solidFill>
                <a:latin typeface="Times New Roman"/>
                <a:cs typeface="Times New Roman"/>
              </a:rPr>
              <a:t>Materials</a:t>
            </a:r>
            <a:endParaRPr sz="1000">
              <a:latin typeface="Times New Roman"/>
              <a:cs typeface="Times New Roman"/>
            </a:endParaRPr>
          </a:p>
        </p:txBody>
      </p:sp>
      <p:sp>
        <p:nvSpPr>
          <p:cNvPr id="3" name="object 3"/>
          <p:cNvSpPr txBox="1"/>
          <p:nvPr/>
        </p:nvSpPr>
        <p:spPr>
          <a:xfrm>
            <a:off x="444500" y="792480"/>
            <a:ext cx="4599940" cy="2025014"/>
          </a:xfrm>
          <a:prstGeom prst="rect">
            <a:avLst/>
          </a:prstGeom>
        </p:spPr>
        <p:txBody>
          <a:bodyPr wrap="square" lIns="0" tIns="12700" rIns="0" bIns="0" rtlCol="0" vert="horz">
            <a:spAutoFit/>
          </a:bodyPr>
          <a:lstStyle/>
          <a:p>
            <a:pPr algn="r" marR="58419">
              <a:lnSpc>
                <a:spcPct val="100000"/>
              </a:lnSpc>
              <a:spcBef>
                <a:spcPts val="100"/>
              </a:spcBef>
            </a:pPr>
            <a:r>
              <a:rPr dirty="0" sz="1000">
                <a:solidFill>
                  <a:srgbClr val="010202"/>
                </a:solidFill>
                <a:latin typeface="Times New Roman"/>
                <a:cs typeface="Times New Roman"/>
              </a:rPr>
              <a:t>(2.5)</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700" marR="7620">
              <a:lnSpc>
                <a:spcPct val="100000"/>
              </a:lnSpc>
            </a:pPr>
            <a:r>
              <a:rPr dirty="0" sz="1000" spc="-5">
                <a:solidFill>
                  <a:srgbClr val="010202"/>
                </a:solidFill>
                <a:latin typeface="Times New Roman"/>
                <a:cs typeface="Times New Roman"/>
              </a:rPr>
              <a:t>Thus the enthalpy change during </a:t>
            </a:r>
            <a:r>
              <a:rPr dirty="0" sz="1000">
                <a:solidFill>
                  <a:srgbClr val="010202"/>
                </a:solidFill>
                <a:latin typeface="Times New Roman"/>
                <a:cs typeface="Times New Roman"/>
              </a:rPr>
              <a:t>a </a:t>
            </a:r>
            <a:r>
              <a:rPr dirty="0" sz="1000" spc="-5">
                <a:solidFill>
                  <a:srgbClr val="010202"/>
                </a:solidFill>
                <a:latin typeface="Times New Roman"/>
                <a:cs typeface="Times New Roman"/>
              </a:rPr>
              <a:t>constant-pressure process is equal to the heat admitted  to or withdrawn from the system during the</a:t>
            </a:r>
            <a:r>
              <a:rPr dirty="0" sz="1000" spc="-15">
                <a:solidFill>
                  <a:srgbClr val="010202"/>
                </a:solidFill>
                <a:latin typeface="Times New Roman"/>
                <a:cs typeface="Times New Roman"/>
              </a:rPr>
              <a:t> </a:t>
            </a:r>
            <a:r>
              <a:rPr dirty="0" sz="1000" spc="-5">
                <a:solidFill>
                  <a:srgbClr val="010202"/>
                </a:solidFill>
                <a:latin typeface="Times New Roman"/>
                <a:cs typeface="Times New Roman"/>
              </a:rPr>
              <a:t>process.</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5"/>
              </a:spcBef>
            </a:pPr>
            <a:endParaRPr sz="1000">
              <a:latin typeface="Times New Roman"/>
              <a:cs typeface="Times New Roman"/>
            </a:endParaRPr>
          </a:p>
          <a:p>
            <a:pPr marL="1685289">
              <a:lnSpc>
                <a:spcPct val="100000"/>
              </a:lnSpc>
            </a:pPr>
            <a:r>
              <a:rPr dirty="0" sz="1000" b="1">
                <a:solidFill>
                  <a:srgbClr val="010202"/>
                </a:solidFill>
                <a:latin typeface="Times New Roman"/>
                <a:cs typeface="Times New Roman"/>
              </a:rPr>
              <a:t>2.6 </a:t>
            </a:r>
            <a:r>
              <a:rPr dirty="0" sz="1000" spc="-20" b="1">
                <a:solidFill>
                  <a:srgbClr val="010202"/>
                </a:solidFill>
                <a:latin typeface="Times New Roman"/>
                <a:cs typeface="Times New Roman"/>
              </a:rPr>
              <a:t>HEAT</a:t>
            </a:r>
            <a:r>
              <a:rPr dirty="0" sz="1000" spc="-25" b="1">
                <a:solidFill>
                  <a:srgbClr val="010202"/>
                </a:solidFill>
                <a:latin typeface="Times New Roman"/>
                <a:cs typeface="Times New Roman"/>
              </a:rPr>
              <a:t> </a:t>
            </a:r>
            <a:r>
              <a:rPr dirty="0" sz="1000" spc="-10" b="1">
                <a:solidFill>
                  <a:srgbClr val="010202"/>
                </a:solidFill>
                <a:latin typeface="Times New Roman"/>
                <a:cs typeface="Times New Roman"/>
              </a:rPr>
              <a:t>CAPACITY</a:t>
            </a:r>
            <a:endParaRPr sz="1000">
              <a:latin typeface="Times New Roman"/>
              <a:cs typeface="Times New Roman"/>
            </a:endParaRPr>
          </a:p>
          <a:p>
            <a:pPr>
              <a:lnSpc>
                <a:spcPct val="100000"/>
              </a:lnSpc>
              <a:spcBef>
                <a:spcPts val="15"/>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Before discussing isothermal and adiabatic processes, it is convenient to introduce the  concept of heat </a:t>
            </a:r>
            <a:r>
              <a:rPr dirty="0" sz="1000" spc="-10">
                <a:solidFill>
                  <a:srgbClr val="010202"/>
                </a:solidFill>
                <a:latin typeface="Times New Roman"/>
                <a:cs typeface="Times New Roman"/>
              </a:rPr>
              <a:t>capacity. </a:t>
            </a:r>
            <a:r>
              <a:rPr dirty="0" sz="1000">
                <a:solidFill>
                  <a:srgbClr val="010202"/>
                </a:solidFill>
                <a:latin typeface="Times New Roman"/>
                <a:cs typeface="Times New Roman"/>
              </a:rPr>
              <a:t>The heat </a:t>
            </a:r>
            <a:r>
              <a:rPr dirty="0" sz="1000" spc="-10">
                <a:solidFill>
                  <a:srgbClr val="010202"/>
                </a:solidFill>
                <a:latin typeface="Times New Roman"/>
                <a:cs typeface="Times New Roman"/>
              </a:rPr>
              <a:t>capacity, </a:t>
            </a:r>
            <a:r>
              <a:rPr dirty="0" sz="1000" i="1">
                <a:solidFill>
                  <a:srgbClr val="010202"/>
                </a:solidFill>
                <a:latin typeface="Times New Roman"/>
                <a:cs typeface="Times New Roman"/>
              </a:rPr>
              <a:t>C, </a:t>
            </a:r>
            <a:r>
              <a:rPr dirty="0" sz="1000">
                <a:solidFill>
                  <a:srgbClr val="010202"/>
                </a:solidFill>
                <a:latin typeface="Times New Roman"/>
                <a:cs typeface="Times New Roman"/>
              </a:rPr>
              <a:t>of a system is the ratio of the heat added to  </a:t>
            </a:r>
            <a:r>
              <a:rPr dirty="0" sz="1000" spc="-5">
                <a:solidFill>
                  <a:srgbClr val="010202"/>
                </a:solidFill>
                <a:latin typeface="Times New Roman"/>
                <a:cs typeface="Times New Roman"/>
              </a:rPr>
              <a:t>or withdrawn from the system to the resultant change in the temperature of the system.  </a:t>
            </a:r>
            <a:r>
              <a:rPr dirty="0" sz="1000">
                <a:solidFill>
                  <a:srgbClr val="010202"/>
                </a:solidFill>
                <a:latin typeface="Times New Roman"/>
                <a:cs typeface="Times New Roman"/>
              </a:rPr>
              <a:t>Thus</a:t>
            </a:r>
            <a:endParaRPr sz="1000">
              <a:latin typeface="Times New Roman"/>
              <a:cs typeface="Times New Roman"/>
            </a:endParaRPr>
          </a:p>
        </p:txBody>
      </p:sp>
      <p:sp>
        <p:nvSpPr>
          <p:cNvPr id="4" name="object 4"/>
          <p:cNvSpPr/>
          <p:nvPr/>
        </p:nvSpPr>
        <p:spPr>
          <a:xfrm>
            <a:off x="2222500" y="3001327"/>
            <a:ext cx="619125" cy="352425"/>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44500" y="3556317"/>
            <a:ext cx="309372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or if the temperature change is made vanishingly small,</a:t>
            </a:r>
            <a:r>
              <a:rPr dirty="0" sz="1000" spc="-50">
                <a:solidFill>
                  <a:srgbClr val="010202"/>
                </a:solidFill>
                <a:latin typeface="Times New Roman"/>
                <a:cs typeface="Times New Roman"/>
              </a:rPr>
              <a:t> </a:t>
            </a:r>
            <a:r>
              <a:rPr dirty="0" sz="1000" spc="-5">
                <a:solidFill>
                  <a:srgbClr val="010202"/>
                </a:solidFill>
                <a:latin typeface="Times New Roman"/>
                <a:cs typeface="Times New Roman"/>
              </a:rPr>
              <a:t>then</a:t>
            </a:r>
            <a:endParaRPr sz="1000">
              <a:latin typeface="Times New Roman"/>
              <a:cs typeface="Times New Roman"/>
            </a:endParaRPr>
          </a:p>
        </p:txBody>
      </p:sp>
      <p:sp>
        <p:nvSpPr>
          <p:cNvPr id="6" name="object 6"/>
          <p:cNvSpPr/>
          <p:nvPr/>
        </p:nvSpPr>
        <p:spPr>
          <a:xfrm>
            <a:off x="2236787" y="3918267"/>
            <a:ext cx="590550" cy="390525"/>
          </a:xfrm>
          <a:prstGeom prst="rect">
            <a:avLst/>
          </a:prstGeom>
          <a:blipFill>
            <a:blip r:embed="rId3" cstate="print"/>
            <a:stretch>
              <a:fillRect/>
            </a:stretch>
          </a:blipFill>
        </p:spPr>
        <p:txBody>
          <a:bodyPr wrap="square" lIns="0" tIns="0" rIns="0" bIns="0" rtlCol="0"/>
          <a:lstStyle/>
          <a:p/>
        </p:txBody>
      </p:sp>
      <p:sp>
        <p:nvSpPr>
          <p:cNvPr id="7" name="object 7"/>
          <p:cNvSpPr txBox="1"/>
          <p:nvPr/>
        </p:nvSpPr>
        <p:spPr>
          <a:xfrm>
            <a:off x="419049" y="4511357"/>
            <a:ext cx="4651375" cy="2910205"/>
          </a:xfrm>
          <a:prstGeom prst="rect">
            <a:avLst/>
          </a:prstGeom>
        </p:spPr>
        <p:txBody>
          <a:bodyPr wrap="square" lIns="0" tIns="12700" rIns="0" bIns="0" rtlCol="0" vert="horz">
            <a:spAutoFit/>
          </a:bodyPr>
          <a:lstStyle/>
          <a:p>
            <a:pPr algn="just" marL="38100" marR="31115">
              <a:lnSpc>
                <a:spcPct val="100000"/>
              </a:lnSpc>
              <a:spcBef>
                <a:spcPts val="100"/>
              </a:spcBef>
            </a:pPr>
            <a:r>
              <a:rPr dirty="0" sz="1000">
                <a:solidFill>
                  <a:srgbClr val="010202"/>
                </a:solidFill>
                <a:latin typeface="Times New Roman"/>
                <a:cs typeface="Times New Roman"/>
              </a:rPr>
              <a:t>The concept of heat capacity is only used when the addition of heat to or withdrawal </a:t>
            </a:r>
            <a:r>
              <a:rPr dirty="0" sz="1000" spc="-5">
                <a:solidFill>
                  <a:srgbClr val="010202"/>
                </a:solidFill>
                <a:latin typeface="Times New Roman"/>
                <a:cs typeface="Times New Roman"/>
              </a:rPr>
              <a:t>of  </a:t>
            </a:r>
            <a:r>
              <a:rPr dirty="0" sz="1000">
                <a:solidFill>
                  <a:srgbClr val="010202"/>
                </a:solidFill>
                <a:latin typeface="Times New Roman"/>
                <a:cs typeface="Times New Roman"/>
              </a:rPr>
              <a:t>heat from the system produces a temperature change; the concept is not used when a  </a:t>
            </a:r>
            <a:r>
              <a:rPr dirty="0" sz="1000" spc="-5">
                <a:solidFill>
                  <a:srgbClr val="010202"/>
                </a:solidFill>
                <a:latin typeface="Times New Roman"/>
                <a:cs typeface="Times New Roman"/>
              </a:rPr>
              <a:t>phase change is involved. For example, if the system is </a:t>
            </a:r>
            <a:r>
              <a:rPr dirty="0" sz="1000">
                <a:solidFill>
                  <a:srgbClr val="010202"/>
                </a:solidFill>
                <a:latin typeface="Times New Roman"/>
                <a:cs typeface="Times New Roman"/>
              </a:rPr>
              <a:t>a </a:t>
            </a:r>
            <a:r>
              <a:rPr dirty="0" sz="1000" spc="-5">
                <a:solidFill>
                  <a:srgbClr val="010202"/>
                </a:solidFill>
                <a:latin typeface="Times New Roman"/>
                <a:cs typeface="Times New Roman"/>
              </a:rPr>
              <a:t>mixture of ice and water at </a:t>
            </a:r>
            <a:r>
              <a:rPr dirty="0" sz="1000">
                <a:solidFill>
                  <a:srgbClr val="010202"/>
                </a:solidFill>
                <a:latin typeface="Times New Roman"/>
                <a:cs typeface="Times New Roman"/>
              </a:rPr>
              <a:t>1  </a:t>
            </a:r>
            <a:r>
              <a:rPr dirty="0" sz="1000" spc="-5">
                <a:solidFill>
                  <a:srgbClr val="010202"/>
                </a:solidFill>
                <a:latin typeface="Times New Roman"/>
                <a:cs typeface="Times New Roman"/>
              </a:rPr>
              <a:t>atm pressure and 0°C, then the addition of heat simply melts some of the ice and no  </a:t>
            </a:r>
            <a:r>
              <a:rPr dirty="0" sz="1000">
                <a:solidFill>
                  <a:srgbClr val="010202"/>
                </a:solidFill>
                <a:latin typeface="Times New Roman"/>
                <a:cs typeface="Times New Roman"/>
              </a:rPr>
              <a:t>change in temperature occurs. In such a case the heat </a:t>
            </a:r>
            <a:r>
              <a:rPr dirty="0" sz="1000" spc="-10">
                <a:solidFill>
                  <a:srgbClr val="010202"/>
                </a:solidFill>
                <a:latin typeface="Times New Roman"/>
                <a:cs typeface="Times New Roman"/>
              </a:rPr>
              <a:t>capacity, </a:t>
            </a:r>
            <a:r>
              <a:rPr dirty="0" sz="1000">
                <a:solidFill>
                  <a:srgbClr val="010202"/>
                </a:solidFill>
                <a:latin typeface="Times New Roman"/>
                <a:cs typeface="Times New Roman"/>
              </a:rPr>
              <a:t>as defined, would be  </a:t>
            </a:r>
            <a:r>
              <a:rPr dirty="0" sz="1000" spc="-5">
                <a:solidFill>
                  <a:srgbClr val="010202"/>
                </a:solidFill>
                <a:latin typeface="Times New Roman"/>
                <a:cs typeface="Times New Roman"/>
              </a:rPr>
              <a:t>infinite.</a:t>
            </a:r>
            <a:endParaRPr sz="1000">
              <a:latin typeface="Times New Roman"/>
              <a:cs typeface="Times New Roman"/>
            </a:endParaRPr>
          </a:p>
          <a:p>
            <a:pPr algn="r" marL="38100" marR="31750" indent="127000">
              <a:lnSpc>
                <a:spcPct val="100000"/>
              </a:lnSpc>
            </a:pPr>
            <a:r>
              <a:rPr dirty="0" sz="1000">
                <a:solidFill>
                  <a:srgbClr val="010202"/>
                </a:solidFill>
                <a:latin typeface="Times New Roman"/>
                <a:cs typeface="Times New Roman"/>
              </a:rPr>
              <a:t>Note</a:t>
            </a:r>
            <a:r>
              <a:rPr dirty="0" sz="1000" spc="5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45">
                <a:solidFill>
                  <a:srgbClr val="010202"/>
                </a:solidFill>
                <a:latin typeface="Times New Roman"/>
                <a:cs typeface="Times New Roman"/>
              </a:rPr>
              <a:t> </a:t>
            </a:r>
            <a:r>
              <a:rPr dirty="0" sz="1000">
                <a:solidFill>
                  <a:srgbClr val="010202"/>
                </a:solidFill>
                <a:latin typeface="Times New Roman"/>
                <a:cs typeface="Times New Roman"/>
              </a:rPr>
              <a:t>if</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system</a:t>
            </a:r>
            <a:r>
              <a:rPr dirty="0" sz="1000" spc="50">
                <a:solidFill>
                  <a:srgbClr val="010202"/>
                </a:solidFill>
                <a:latin typeface="Times New Roman"/>
                <a:cs typeface="Times New Roman"/>
              </a:rPr>
              <a:t> </a:t>
            </a:r>
            <a:r>
              <a:rPr dirty="0" sz="1000">
                <a:solidFill>
                  <a:srgbClr val="010202"/>
                </a:solidFill>
                <a:latin typeface="Times New Roman"/>
                <a:cs typeface="Times New Roman"/>
              </a:rPr>
              <a:t>is</a:t>
            </a:r>
            <a:r>
              <a:rPr dirty="0" sz="1000" spc="50">
                <a:solidFill>
                  <a:srgbClr val="010202"/>
                </a:solidFill>
                <a:latin typeface="Times New Roman"/>
                <a:cs typeface="Times New Roman"/>
              </a:rPr>
              <a:t> </a:t>
            </a:r>
            <a:r>
              <a:rPr dirty="0" sz="1000">
                <a:solidFill>
                  <a:srgbClr val="010202"/>
                </a:solidFill>
                <a:latin typeface="Times New Roman"/>
                <a:cs typeface="Times New Roman"/>
              </a:rPr>
              <a:t>in</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state</a:t>
            </a:r>
            <a:r>
              <a:rPr dirty="0" sz="1000" spc="50">
                <a:solidFill>
                  <a:srgbClr val="010202"/>
                </a:solidFill>
                <a:latin typeface="Times New Roman"/>
                <a:cs typeface="Times New Roman"/>
              </a:rPr>
              <a:t> </a:t>
            </a:r>
            <a:r>
              <a:rPr dirty="0" sz="1000">
                <a:solidFill>
                  <a:srgbClr val="010202"/>
                </a:solidFill>
                <a:latin typeface="Times New Roman"/>
                <a:cs typeface="Times New Roman"/>
              </a:rPr>
              <a:t>1</a:t>
            </a:r>
            <a:r>
              <a:rPr dirty="0" sz="1000" spc="50">
                <a:solidFill>
                  <a:srgbClr val="010202"/>
                </a:solidFill>
                <a:latin typeface="Times New Roman"/>
                <a:cs typeface="Times New Roman"/>
              </a:rPr>
              <a:t> </a:t>
            </a:r>
            <a:r>
              <a:rPr dirty="0" sz="1000">
                <a:solidFill>
                  <a:srgbClr val="010202"/>
                </a:solidFill>
                <a:latin typeface="Times New Roman"/>
                <a:cs typeface="Times New Roman"/>
              </a:rPr>
              <a:t>and</a:t>
            </a:r>
            <a:r>
              <a:rPr dirty="0" sz="1000" spc="50">
                <a:solidFill>
                  <a:srgbClr val="010202"/>
                </a:solidFill>
                <a:latin typeface="Times New Roman"/>
                <a:cs typeface="Times New Roman"/>
              </a:rPr>
              <a:t> </a:t>
            </a:r>
            <a:r>
              <a:rPr dirty="0" sz="1000">
                <a:solidFill>
                  <a:srgbClr val="010202"/>
                </a:solidFill>
                <a:latin typeface="Times New Roman"/>
                <a:cs typeface="Times New Roman"/>
              </a:rPr>
              <a:t>the</a:t>
            </a:r>
            <a:r>
              <a:rPr dirty="0" sz="1000" spc="50">
                <a:solidFill>
                  <a:srgbClr val="010202"/>
                </a:solidFill>
                <a:latin typeface="Times New Roman"/>
                <a:cs typeface="Times New Roman"/>
              </a:rPr>
              <a:t> </a:t>
            </a:r>
            <a:r>
              <a:rPr dirty="0" sz="1000">
                <a:solidFill>
                  <a:srgbClr val="010202"/>
                </a:solidFill>
                <a:latin typeface="Times New Roman"/>
                <a:cs typeface="Times New Roman"/>
              </a:rPr>
              <a:t>absorption</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a</a:t>
            </a:r>
            <a:r>
              <a:rPr dirty="0" sz="1000" spc="50">
                <a:solidFill>
                  <a:srgbClr val="010202"/>
                </a:solidFill>
                <a:latin typeface="Times New Roman"/>
                <a:cs typeface="Times New Roman"/>
              </a:rPr>
              <a:t> </a:t>
            </a:r>
            <a:r>
              <a:rPr dirty="0" sz="1000">
                <a:solidFill>
                  <a:srgbClr val="010202"/>
                </a:solidFill>
                <a:latin typeface="Times New Roman"/>
                <a:cs typeface="Times New Roman"/>
              </a:rPr>
              <a:t>certain</a:t>
            </a:r>
            <a:r>
              <a:rPr dirty="0" sz="1000" spc="50">
                <a:solidFill>
                  <a:srgbClr val="010202"/>
                </a:solidFill>
                <a:latin typeface="Times New Roman"/>
                <a:cs typeface="Times New Roman"/>
              </a:rPr>
              <a:t> </a:t>
            </a:r>
            <a:r>
              <a:rPr dirty="0" sz="1000">
                <a:solidFill>
                  <a:srgbClr val="010202"/>
                </a:solidFill>
                <a:latin typeface="Times New Roman"/>
                <a:cs typeface="Times New Roman"/>
              </a:rPr>
              <a:t>quantity</a:t>
            </a:r>
            <a:r>
              <a:rPr dirty="0" sz="1000" spc="50">
                <a:solidFill>
                  <a:srgbClr val="010202"/>
                </a:solidFill>
                <a:latin typeface="Times New Roman"/>
                <a:cs typeface="Times New Roman"/>
              </a:rPr>
              <a:t> </a:t>
            </a:r>
            <a:r>
              <a:rPr dirty="0" sz="1000">
                <a:solidFill>
                  <a:srgbClr val="010202"/>
                </a:solidFill>
                <a:latin typeface="Times New Roman"/>
                <a:cs typeface="Times New Roman"/>
              </a:rPr>
              <a:t>of</a:t>
            </a:r>
            <a:r>
              <a:rPr dirty="0" sz="1000" spc="5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50">
                <a:solidFill>
                  <a:srgbClr val="010202"/>
                </a:solidFill>
                <a:latin typeface="Times New Roman"/>
                <a:cs typeface="Times New Roman"/>
              </a:rPr>
              <a:t> </a:t>
            </a:r>
            <a:r>
              <a:rPr dirty="0" sz="1000">
                <a:solidFill>
                  <a:srgbClr val="010202"/>
                </a:solidFill>
                <a:latin typeface="Times New Roman"/>
                <a:cs typeface="Times New Roman"/>
              </a:rPr>
              <a:t>by  </a:t>
            </a:r>
            <a:r>
              <a:rPr dirty="0" sz="1000" spc="-5">
                <a:solidFill>
                  <a:srgbClr val="010202"/>
                </a:solidFill>
                <a:latin typeface="Times New Roman"/>
                <a:cs typeface="Times New Roman"/>
              </a:rPr>
              <a:t>the  system  increases  its  temperature  from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1  </a:t>
            </a:r>
            <a:r>
              <a:rPr dirty="0" sz="1000">
                <a:solidFill>
                  <a:srgbClr val="010202"/>
                </a:solidFill>
                <a:latin typeface="Times New Roman"/>
                <a:cs typeface="Times New Roman"/>
              </a:rPr>
              <a:t>to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a:t>
            </a:r>
            <a:r>
              <a:rPr dirty="0" sz="1000" spc="-5">
                <a:solidFill>
                  <a:srgbClr val="010202"/>
                </a:solidFill>
                <a:latin typeface="Times New Roman"/>
                <a:cs typeface="Times New Roman"/>
              </a:rPr>
              <a:t>,  then  the  statement  that  the</a:t>
            </a:r>
            <a:r>
              <a:rPr dirty="0" sz="1000" spc="-110">
                <a:solidFill>
                  <a:srgbClr val="010202"/>
                </a:solidFill>
                <a:latin typeface="Times New Roman"/>
                <a:cs typeface="Times New Roman"/>
              </a:rPr>
              <a:t> </a:t>
            </a:r>
            <a:r>
              <a:rPr dirty="0" sz="1000" spc="-5">
                <a:solidFill>
                  <a:srgbClr val="010202"/>
                </a:solidFill>
                <a:latin typeface="Times New Roman"/>
                <a:cs typeface="Times New Roman"/>
              </a:rPr>
              <a:t>final</a:t>
            </a:r>
            <a:endParaRPr sz="1000">
              <a:latin typeface="Times New Roman"/>
              <a:cs typeface="Times New Roman"/>
            </a:endParaRPr>
          </a:p>
          <a:p>
            <a:pPr algn="r" marR="30480">
              <a:lnSpc>
                <a:spcPct val="100000"/>
              </a:lnSpc>
              <a:spcBef>
                <a:spcPts val="370"/>
              </a:spcBef>
            </a:pPr>
            <a:r>
              <a:rPr dirty="0" sz="1000" spc="-5">
                <a:solidFill>
                  <a:srgbClr val="010202"/>
                </a:solidFill>
                <a:latin typeface="Times New Roman"/>
                <a:cs typeface="Times New Roman"/>
              </a:rPr>
              <a:t>temperature is </a:t>
            </a:r>
            <a:r>
              <a:rPr dirty="0" sz="1000" spc="-5" i="1">
                <a:solidFill>
                  <a:srgbClr val="010202"/>
                </a:solidFill>
                <a:latin typeface="Times New Roman"/>
                <a:cs typeface="Times New Roman"/>
              </a:rPr>
              <a:t>T</a:t>
            </a:r>
            <a:r>
              <a:rPr dirty="0" baseline="-33333" sz="1125" spc="-7">
                <a:solidFill>
                  <a:srgbClr val="010202"/>
                </a:solidFill>
                <a:latin typeface="Times New Roman"/>
                <a:cs typeface="Times New Roman"/>
              </a:rPr>
              <a:t>2  </a:t>
            </a:r>
            <a:r>
              <a:rPr dirty="0" sz="1000">
                <a:solidFill>
                  <a:srgbClr val="010202"/>
                </a:solidFill>
                <a:latin typeface="Times New Roman"/>
                <a:cs typeface="Times New Roman"/>
              </a:rPr>
              <a:t>is </a:t>
            </a:r>
            <a:r>
              <a:rPr dirty="0" sz="1000" spc="-5">
                <a:solidFill>
                  <a:srgbClr val="010202"/>
                </a:solidFill>
                <a:latin typeface="Times New Roman"/>
                <a:cs typeface="Times New Roman"/>
              </a:rPr>
              <a:t>insufficient </a:t>
            </a:r>
            <a:r>
              <a:rPr dirty="0" sz="1000">
                <a:solidFill>
                  <a:srgbClr val="010202"/>
                </a:solidFill>
                <a:latin typeface="Times New Roman"/>
                <a:cs typeface="Times New Roman"/>
              </a:rPr>
              <a:t>to determine the final state of the system. This is</a:t>
            </a:r>
            <a:r>
              <a:rPr dirty="0" sz="1000" spc="155">
                <a:solidFill>
                  <a:srgbClr val="010202"/>
                </a:solidFill>
                <a:latin typeface="Times New Roman"/>
                <a:cs typeface="Times New Roman"/>
              </a:rPr>
              <a:t> </a:t>
            </a:r>
            <a:r>
              <a:rPr dirty="0" sz="1000">
                <a:solidFill>
                  <a:srgbClr val="010202"/>
                </a:solidFill>
                <a:latin typeface="Times New Roman"/>
                <a:cs typeface="Times New Roman"/>
              </a:rPr>
              <a:t>because</a:t>
            </a:r>
            <a:endParaRPr sz="1000">
              <a:latin typeface="Times New Roman"/>
              <a:cs typeface="Times New Roman"/>
            </a:endParaRPr>
          </a:p>
          <a:p>
            <a:pPr algn="just" marL="38100" marR="33020">
              <a:lnSpc>
                <a:spcPct val="100000"/>
              </a:lnSpc>
              <a:spcBef>
                <a:spcPts val="370"/>
              </a:spcBef>
            </a:pPr>
            <a:r>
              <a:rPr dirty="0" sz="1000">
                <a:solidFill>
                  <a:srgbClr val="010202"/>
                </a:solidFill>
                <a:latin typeface="Times New Roman"/>
                <a:cs typeface="Times New Roman"/>
              </a:rPr>
              <a:t>the system has two independent variables, and </a:t>
            </a:r>
            <a:r>
              <a:rPr dirty="0" sz="1000" spc="-5">
                <a:solidFill>
                  <a:srgbClr val="010202"/>
                </a:solidFill>
                <a:latin typeface="Times New Roman"/>
                <a:cs typeface="Times New Roman"/>
              </a:rPr>
              <a:t>so </a:t>
            </a:r>
            <a:r>
              <a:rPr dirty="0" sz="1000">
                <a:solidFill>
                  <a:srgbClr val="010202"/>
                </a:solidFill>
                <a:latin typeface="Times New Roman"/>
                <a:cs typeface="Times New Roman"/>
              </a:rPr>
              <a:t>one other variable, in addition to the  </a:t>
            </a:r>
            <a:r>
              <a:rPr dirty="0" sz="1000" spc="-5">
                <a:solidFill>
                  <a:srgbClr val="010202"/>
                </a:solidFill>
                <a:latin typeface="Times New Roman"/>
                <a:cs typeface="Times New Roman"/>
              </a:rPr>
              <a:t>temperature, must be specified in order to define the state of the system. This second  </a:t>
            </a:r>
            <a:r>
              <a:rPr dirty="0" sz="1000">
                <a:solidFill>
                  <a:srgbClr val="010202"/>
                </a:solidFill>
                <a:latin typeface="Times New Roman"/>
                <a:cs typeface="Times New Roman"/>
              </a:rPr>
              <a:t>independent variable could be varied in a specified manner or could be</a:t>
            </a:r>
            <a:r>
              <a:rPr dirty="0" sz="1000" spc="135">
                <a:solidFill>
                  <a:srgbClr val="010202"/>
                </a:solidFill>
                <a:latin typeface="Times New Roman"/>
                <a:cs typeface="Times New Roman"/>
              </a:rPr>
              <a:t> </a:t>
            </a:r>
            <a:r>
              <a:rPr dirty="0" sz="1000" spc="-5">
                <a:solidFill>
                  <a:srgbClr val="010202"/>
                </a:solidFill>
                <a:latin typeface="Times New Roman"/>
                <a:cs typeface="Times New Roman"/>
              </a:rPr>
              <a:t>maintained  </a:t>
            </a:r>
            <a:r>
              <a:rPr dirty="0" sz="1000">
                <a:solidFill>
                  <a:srgbClr val="010202"/>
                </a:solidFill>
                <a:latin typeface="Times New Roman"/>
                <a:cs typeface="Times New Roman"/>
              </a:rPr>
              <a:t>constant during the change. The latter possibility is the more practical, and </a:t>
            </a:r>
            <a:r>
              <a:rPr dirty="0" sz="1000" spc="-5">
                <a:solidFill>
                  <a:srgbClr val="010202"/>
                </a:solidFill>
                <a:latin typeface="Times New Roman"/>
                <a:cs typeface="Times New Roman"/>
              </a:rPr>
              <a:t>so </a:t>
            </a:r>
            <a:r>
              <a:rPr dirty="0" sz="1000">
                <a:solidFill>
                  <a:srgbClr val="010202"/>
                </a:solidFill>
                <a:latin typeface="Times New Roman"/>
                <a:cs typeface="Times New Roman"/>
              </a:rPr>
              <a:t>the</a:t>
            </a:r>
            <a:r>
              <a:rPr dirty="0" sz="1000" spc="-60">
                <a:solidFill>
                  <a:srgbClr val="010202"/>
                </a:solidFill>
                <a:latin typeface="Times New Roman"/>
                <a:cs typeface="Times New Roman"/>
              </a:rPr>
              <a:t> </a:t>
            </a:r>
            <a:r>
              <a:rPr dirty="0" sz="1000" spc="-5">
                <a:solidFill>
                  <a:srgbClr val="010202"/>
                </a:solidFill>
                <a:latin typeface="Times New Roman"/>
                <a:cs typeface="Times New Roman"/>
              </a:rPr>
              <a:t>addition  </a:t>
            </a:r>
            <a:r>
              <a:rPr dirty="0" sz="1000">
                <a:solidFill>
                  <a:srgbClr val="010202"/>
                </a:solidFill>
                <a:latin typeface="Times New Roman"/>
                <a:cs typeface="Times New Roman"/>
              </a:rPr>
              <a:t>of heat to a system to produce a change in temperature is normally considered at </a:t>
            </a:r>
            <a:r>
              <a:rPr dirty="0" sz="1000" spc="-5">
                <a:solidFill>
                  <a:srgbClr val="010202"/>
                </a:solidFill>
                <a:latin typeface="Times New Roman"/>
                <a:cs typeface="Times New Roman"/>
              </a:rPr>
              <a:t>constant  pressure or at constant volume. In this way the path of the process is specified, and the  final state of the system is</a:t>
            </a:r>
            <a:r>
              <a:rPr dirty="0" sz="1000" spc="-10">
                <a:solidFill>
                  <a:srgbClr val="010202"/>
                </a:solidFill>
                <a:latin typeface="Times New Roman"/>
                <a:cs typeface="Times New Roman"/>
              </a:rPr>
              <a:t> </a:t>
            </a:r>
            <a:r>
              <a:rPr dirty="0" sz="1000" spc="-5">
                <a:solidFill>
                  <a:srgbClr val="010202"/>
                </a:solidFill>
                <a:latin typeface="Times New Roman"/>
                <a:cs typeface="Times New Roman"/>
              </a:rPr>
              <a:t>known.</a:t>
            </a:r>
            <a:endParaRPr sz="1000">
              <a:latin typeface="Times New Roman"/>
              <a:cs typeface="Times New Roman"/>
            </a:endParaRPr>
          </a:p>
          <a:p>
            <a:pPr marL="165100">
              <a:lnSpc>
                <a:spcPct val="100000"/>
              </a:lnSpc>
            </a:pPr>
            <a:r>
              <a:rPr dirty="0" sz="1000">
                <a:solidFill>
                  <a:srgbClr val="010202"/>
                </a:solidFill>
                <a:latin typeface="Times New Roman"/>
                <a:cs typeface="Times New Roman"/>
              </a:rPr>
              <a:t>Thus</a:t>
            </a:r>
            <a:r>
              <a:rPr dirty="0" sz="1000" spc="60">
                <a:solidFill>
                  <a:srgbClr val="010202"/>
                </a:solidFill>
                <a:latin typeface="Times New Roman"/>
                <a:cs typeface="Times New Roman"/>
              </a:rPr>
              <a:t> </a:t>
            </a:r>
            <a:r>
              <a:rPr dirty="0" sz="1000">
                <a:solidFill>
                  <a:srgbClr val="010202"/>
                </a:solidFill>
                <a:latin typeface="Times New Roman"/>
                <a:cs typeface="Times New Roman"/>
              </a:rPr>
              <a:t>a</a:t>
            </a:r>
            <a:r>
              <a:rPr dirty="0" sz="1000" spc="65">
                <a:solidFill>
                  <a:srgbClr val="010202"/>
                </a:solidFill>
                <a:latin typeface="Times New Roman"/>
                <a:cs typeface="Times New Roman"/>
              </a:rPr>
              <a:t> </a:t>
            </a:r>
            <a:r>
              <a:rPr dirty="0" sz="1000">
                <a:solidFill>
                  <a:srgbClr val="010202"/>
                </a:solidFill>
                <a:latin typeface="Times New Roman"/>
                <a:cs typeface="Times New Roman"/>
              </a:rPr>
              <a:t>heat</a:t>
            </a:r>
            <a:r>
              <a:rPr dirty="0" sz="1000" spc="60">
                <a:solidFill>
                  <a:srgbClr val="010202"/>
                </a:solidFill>
                <a:latin typeface="Times New Roman"/>
                <a:cs typeface="Times New Roman"/>
              </a:rPr>
              <a:t> </a:t>
            </a:r>
            <a:r>
              <a:rPr dirty="0" sz="1000">
                <a:solidFill>
                  <a:srgbClr val="010202"/>
                </a:solidFill>
                <a:latin typeface="Times New Roman"/>
                <a:cs typeface="Times New Roman"/>
              </a:rPr>
              <a:t>capacity</a:t>
            </a:r>
            <a:r>
              <a:rPr dirty="0" sz="1000" spc="60">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constant</a:t>
            </a:r>
            <a:r>
              <a:rPr dirty="0" sz="1000" spc="60">
                <a:solidFill>
                  <a:srgbClr val="010202"/>
                </a:solidFill>
                <a:latin typeface="Times New Roman"/>
                <a:cs typeface="Times New Roman"/>
              </a:rPr>
              <a:t> </a:t>
            </a:r>
            <a:r>
              <a:rPr dirty="0" sz="1000">
                <a:solidFill>
                  <a:srgbClr val="010202"/>
                </a:solidFill>
                <a:latin typeface="Times New Roman"/>
                <a:cs typeface="Times New Roman"/>
              </a:rPr>
              <a:t>volume,</a:t>
            </a:r>
            <a:r>
              <a:rPr dirty="0" sz="1000" spc="60">
                <a:solidFill>
                  <a:srgbClr val="010202"/>
                </a:solidFill>
                <a:latin typeface="Times New Roman"/>
                <a:cs typeface="Times New Roman"/>
              </a:rPr>
              <a:t>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a:t>
            </a:r>
            <a:r>
              <a:rPr dirty="0" sz="1000" spc="65" i="1">
                <a:solidFill>
                  <a:srgbClr val="010202"/>
                </a:solidFill>
                <a:latin typeface="Times New Roman"/>
                <a:cs typeface="Times New Roman"/>
              </a:rPr>
              <a:t> </a:t>
            </a:r>
            <a:r>
              <a:rPr dirty="0" sz="1000">
                <a:solidFill>
                  <a:srgbClr val="010202"/>
                </a:solidFill>
                <a:latin typeface="Times New Roman"/>
                <a:cs typeface="Times New Roman"/>
              </a:rPr>
              <a:t>and</a:t>
            </a:r>
            <a:r>
              <a:rPr dirty="0" sz="1000" spc="65">
                <a:solidFill>
                  <a:srgbClr val="010202"/>
                </a:solidFill>
                <a:latin typeface="Times New Roman"/>
                <a:cs typeface="Times New Roman"/>
              </a:rPr>
              <a:t> </a:t>
            </a:r>
            <a:r>
              <a:rPr dirty="0" sz="1000">
                <a:solidFill>
                  <a:srgbClr val="010202"/>
                </a:solidFill>
                <a:latin typeface="Times New Roman"/>
                <a:cs typeface="Times New Roman"/>
              </a:rPr>
              <a:t>a</a:t>
            </a:r>
            <a:r>
              <a:rPr dirty="0" sz="1000" spc="60">
                <a:solidFill>
                  <a:srgbClr val="010202"/>
                </a:solidFill>
                <a:latin typeface="Times New Roman"/>
                <a:cs typeface="Times New Roman"/>
              </a:rPr>
              <a:t> </a:t>
            </a:r>
            <a:r>
              <a:rPr dirty="0" sz="1000">
                <a:solidFill>
                  <a:srgbClr val="010202"/>
                </a:solidFill>
                <a:latin typeface="Times New Roman"/>
                <a:cs typeface="Times New Roman"/>
              </a:rPr>
              <a:t>heat</a:t>
            </a:r>
            <a:r>
              <a:rPr dirty="0" sz="1000" spc="60">
                <a:solidFill>
                  <a:srgbClr val="010202"/>
                </a:solidFill>
                <a:latin typeface="Times New Roman"/>
                <a:cs typeface="Times New Roman"/>
              </a:rPr>
              <a:t> </a:t>
            </a:r>
            <a:r>
              <a:rPr dirty="0" sz="1000">
                <a:solidFill>
                  <a:srgbClr val="010202"/>
                </a:solidFill>
                <a:latin typeface="Times New Roman"/>
                <a:cs typeface="Times New Roman"/>
              </a:rPr>
              <a:t>capacity</a:t>
            </a:r>
            <a:r>
              <a:rPr dirty="0" sz="1000" spc="65">
                <a:solidFill>
                  <a:srgbClr val="010202"/>
                </a:solidFill>
                <a:latin typeface="Times New Roman"/>
                <a:cs typeface="Times New Roman"/>
              </a:rPr>
              <a:t> </a:t>
            </a:r>
            <a:r>
              <a:rPr dirty="0" sz="1000">
                <a:solidFill>
                  <a:srgbClr val="010202"/>
                </a:solidFill>
                <a:latin typeface="Times New Roman"/>
                <a:cs typeface="Times New Roman"/>
              </a:rPr>
              <a:t>at</a:t>
            </a:r>
            <a:r>
              <a:rPr dirty="0" sz="1000" spc="60">
                <a:solidFill>
                  <a:srgbClr val="010202"/>
                </a:solidFill>
                <a:latin typeface="Times New Roman"/>
                <a:cs typeface="Times New Roman"/>
              </a:rPr>
              <a:t> </a:t>
            </a:r>
            <a:r>
              <a:rPr dirty="0" sz="1000">
                <a:solidFill>
                  <a:srgbClr val="010202"/>
                </a:solidFill>
                <a:latin typeface="Times New Roman"/>
                <a:cs typeface="Times New Roman"/>
              </a:rPr>
              <a:t>constant</a:t>
            </a:r>
            <a:r>
              <a:rPr dirty="0" sz="1000" spc="60">
                <a:solidFill>
                  <a:srgbClr val="010202"/>
                </a:solidFill>
                <a:latin typeface="Times New Roman"/>
                <a:cs typeface="Times New Roman"/>
              </a:rPr>
              <a:t> </a:t>
            </a:r>
            <a:r>
              <a:rPr dirty="0" sz="1000">
                <a:solidFill>
                  <a:srgbClr val="010202"/>
                </a:solidFill>
                <a:latin typeface="Times New Roman"/>
                <a:cs typeface="Times New Roman"/>
              </a:rPr>
              <a:t>pressure,</a:t>
            </a:r>
            <a:endParaRPr sz="1000">
              <a:latin typeface="Times New Roman"/>
              <a:cs typeface="Times New Roman"/>
            </a:endParaRPr>
          </a:p>
          <a:p>
            <a:pPr algn="just" marL="38100">
              <a:lnSpc>
                <a:spcPct val="100000"/>
              </a:lnSpc>
              <a:spcBef>
                <a:spcPts val="370"/>
              </a:spcBef>
            </a:pP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p</a:t>
            </a:r>
            <a:r>
              <a:rPr dirty="0" sz="1000" i="1">
                <a:solidFill>
                  <a:srgbClr val="010202"/>
                </a:solidFill>
                <a:latin typeface="Times New Roman"/>
                <a:cs typeface="Times New Roman"/>
              </a:rPr>
              <a:t>, </a:t>
            </a:r>
            <a:r>
              <a:rPr dirty="0" sz="1000">
                <a:solidFill>
                  <a:srgbClr val="010202"/>
                </a:solidFill>
                <a:latin typeface="Times New Roman"/>
                <a:cs typeface="Times New Roman"/>
              </a:rPr>
              <a:t>are defined</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8" name="object 8"/>
          <p:cNvSpPr/>
          <p:nvPr/>
        </p:nvSpPr>
        <p:spPr>
          <a:xfrm>
            <a:off x="1778507" y="770267"/>
            <a:ext cx="1543049" cy="190500"/>
          </a:xfrm>
          <a:prstGeom prst="rect">
            <a:avLst/>
          </a:prstGeom>
          <a:blipFill>
            <a:blip r:embed="rId4" cstate="print"/>
            <a:stretch>
              <a:fillRect/>
            </a:stretch>
          </a:blipFill>
        </p:spPr>
        <p:txBody>
          <a:bodyPr wrap="square" lIns="0" tIns="0" rIns="0" bIns="0" rtlCol="0"/>
          <a:lstStyl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14865" y="403097"/>
            <a:ext cx="2027555" cy="177800"/>
          </a:xfrm>
          <a:prstGeom prst="rect">
            <a:avLst/>
          </a:prstGeom>
        </p:spPr>
        <p:txBody>
          <a:bodyPr wrap="square" lIns="0" tIns="12700" rIns="0" bIns="0" rtlCol="0" vert="horz">
            <a:spAutoFit/>
          </a:bodyPr>
          <a:lstStyle/>
          <a:p>
            <a:pPr marL="12700">
              <a:lnSpc>
                <a:spcPct val="100000"/>
              </a:lnSpc>
              <a:spcBef>
                <a:spcPts val="100"/>
              </a:spcBef>
            </a:pPr>
            <a:r>
              <a:rPr dirty="0" sz="1000" i="1">
                <a:solidFill>
                  <a:srgbClr val="231F20"/>
                </a:solidFill>
                <a:latin typeface="Times New Roman"/>
                <a:cs typeface="Times New Roman"/>
              </a:rPr>
              <a:t>The </a:t>
            </a:r>
            <a:r>
              <a:rPr dirty="0" sz="1000" spc="-15" i="1">
                <a:solidFill>
                  <a:srgbClr val="231F20"/>
                </a:solidFill>
                <a:latin typeface="Times New Roman"/>
                <a:cs typeface="Times New Roman"/>
              </a:rPr>
              <a:t>First </a:t>
            </a:r>
            <a:r>
              <a:rPr dirty="0" sz="1000" i="1">
                <a:solidFill>
                  <a:srgbClr val="231F20"/>
                </a:solidFill>
                <a:latin typeface="Times New Roman"/>
                <a:cs typeface="Times New Roman"/>
              </a:rPr>
              <a:t>Law of Thermodynamics</a:t>
            </a:r>
            <a:r>
              <a:rPr dirty="0" sz="1000" spc="165" i="1">
                <a:solidFill>
                  <a:srgbClr val="231F20"/>
                </a:solidFill>
                <a:latin typeface="Times New Roman"/>
                <a:cs typeface="Times New Roman"/>
              </a:rPr>
              <a:t> </a:t>
            </a:r>
            <a:r>
              <a:rPr dirty="0" sz="1000">
                <a:solidFill>
                  <a:srgbClr val="231F20"/>
                </a:solidFill>
                <a:latin typeface="Times New Roman"/>
                <a:cs typeface="Times New Roman"/>
              </a:rPr>
              <a:t>25</a:t>
            </a:r>
            <a:endParaRPr sz="1000">
              <a:latin typeface="Times New Roman"/>
              <a:cs typeface="Times New Roman"/>
            </a:endParaRPr>
          </a:p>
        </p:txBody>
      </p:sp>
      <p:sp>
        <p:nvSpPr>
          <p:cNvPr id="3" name="object 3"/>
          <p:cNvSpPr/>
          <p:nvPr/>
        </p:nvSpPr>
        <p:spPr>
          <a:xfrm>
            <a:off x="1050925" y="713105"/>
            <a:ext cx="2962275" cy="762000"/>
          </a:xfrm>
          <a:prstGeom prst="rect">
            <a:avLst/>
          </a:prstGeom>
          <a:blipFill>
            <a:blip r:embed="rId2" cstate="print"/>
            <a:stretch>
              <a:fillRect/>
            </a:stretch>
          </a:blipFill>
        </p:spPr>
        <p:txBody>
          <a:bodyPr wrap="square" lIns="0" tIns="0" rIns="0" bIns="0" rtlCol="0"/>
          <a:lstStyle/>
          <a:p/>
        </p:txBody>
      </p:sp>
      <p:sp>
        <p:nvSpPr>
          <p:cNvPr id="4" name="object 4"/>
          <p:cNvSpPr txBox="1"/>
          <p:nvPr/>
        </p:nvSpPr>
        <p:spPr>
          <a:xfrm>
            <a:off x="444500" y="1677670"/>
            <a:ext cx="1609090" cy="177800"/>
          </a:xfrm>
          <a:prstGeom prst="rect">
            <a:avLst/>
          </a:prstGeom>
        </p:spPr>
        <p:txBody>
          <a:bodyPr wrap="square" lIns="0" tIns="12700" rIns="0" bIns="0" rtlCol="0" vert="horz">
            <a:spAutoFit/>
          </a:bodyPr>
          <a:lstStyle/>
          <a:p>
            <a:pPr marL="12700">
              <a:lnSpc>
                <a:spcPct val="100000"/>
              </a:lnSpc>
              <a:spcBef>
                <a:spcPts val="100"/>
              </a:spcBef>
            </a:pPr>
            <a:r>
              <a:rPr dirty="0" sz="1000" spc="-5">
                <a:solidFill>
                  <a:srgbClr val="010202"/>
                </a:solidFill>
                <a:latin typeface="Times New Roman"/>
                <a:cs typeface="Times New Roman"/>
              </a:rPr>
              <a:t>Thus, from Eqs. (2.3) and</a:t>
            </a:r>
            <a:r>
              <a:rPr dirty="0" sz="1000" spc="-70">
                <a:solidFill>
                  <a:srgbClr val="010202"/>
                </a:solidFill>
                <a:latin typeface="Times New Roman"/>
                <a:cs typeface="Times New Roman"/>
              </a:rPr>
              <a:t> </a:t>
            </a:r>
            <a:r>
              <a:rPr dirty="0" sz="1000" spc="-5">
                <a:solidFill>
                  <a:srgbClr val="010202"/>
                </a:solidFill>
                <a:latin typeface="Times New Roman"/>
                <a:cs typeface="Times New Roman"/>
              </a:rPr>
              <a:t>(2.5)</a:t>
            </a:r>
            <a:endParaRPr sz="1000">
              <a:latin typeface="Times New Roman"/>
              <a:cs typeface="Times New Roman"/>
            </a:endParaRPr>
          </a:p>
        </p:txBody>
      </p:sp>
      <p:sp>
        <p:nvSpPr>
          <p:cNvPr id="5" name="object 5"/>
          <p:cNvSpPr/>
          <p:nvPr/>
        </p:nvSpPr>
        <p:spPr>
          <a:xfrm>
            <a:off x="1350962" y="2030095"/>
            <a:ext cx="2352675" cy="342900"/>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4721859" y="2147570"/>
            <a:ext cx="269240"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(2.6)</a:t>
            </a:r>
            <a:endParaRPr sz="1000">
              <a:latin typeface="Times New Roman"/>
              <a:cs typeface="Times New Roman"/>
            </a:endParaRPr>
          </a:p>
        </p:txBody>
      </p:sp>
      <p:sp>
        <p:nvSpPr>
          <p:cNvPr id="7" name="object 7"/>
          <p:cNvSpPr/>
          <p:nvPr/>
        </p:nvSpPr>
        <p:spPr>
          <a:xfrm>
            <a:off x="1346200" y="2665095"/>
            <a:ext cx="2362200" cy="352425"/>
          </a:xfrm>
          <a:prstGeom prst="rect">
            <a:avLst/>
          </a:prstGeom>
          <a:blipFill>
            <a:blip r:embed="rId4" cstate="print"/>
            <a:stretch>
              <a:fillRect/>
            </a:stretch>
          </a:blipFill>
        </p:spPr>
        <p:txBody>
          <a:bodyPr wrap="square" lIns="0" tIns="0" rIns="0" bIns="0" rtlCol="0"/>
          <a:lstStyle/>
          <a:p/>
        </p:txBody>
      </p:sp>
      <p:sp>
        <p:nvSpPr>
          <p:cNvPr id="8" name="object 8"/>
          <p:cNvSpPr txBox="1"/>
          <p:nvPr/>
        </p:nvSpPr>
        <p:spPr>
          <a:xfrm>
            <a:off x="444500" y="2782570"/>
            <a:ext cx="4599940" cy="1257300"/>
          </a:xfrm>
          <a:prstGeom prst="rect">
            <a:avLst/>
          </a:prstGeom>
        </p:spPr>
        <p:txBody>
          <a:bodyPr wrap="square" lIns="0" tIns="12700" rIns="0" bIns="0" rtlCol="0" vert="horz">
            <a:spAutoFit/>
          </a:bodyPr>
          <a:lstStyle/>
          <a:p>
            <a:pPr algn="r" marR="58419">
              <a:lnSpc>
                <a:spcPct val="100000"/>
              </a:lnSpc>
              <a:spcBef>
                <a:spcPts val="100"/>
              </a:spcBef>
            </a:pPr>
            <a:r>
              <a:rPr dirty="0" sz="1000">
                <a:solidFill>
                  <a:srgbClr val="010202"/>
                </a:solidFill>
                <a:latin typeface="Times New Roman"/>
                <a:cs typeface="Times New Roman"/>
              </a:rPr>
              <a:t>(2.7)</a:t>
            </a:r>
            <a:endParaRPr sz="1000">
              <a:latin typeface="Times New Roman"/>
              <a:cs typeface="Times New Roman"/>
            </a:endParaRPr>
          </a:p>
          <a:p>
            <a:pPr>
              <a:lnSpc>
                <a:spcPct val="100000"/>
              </a:lnSpc>
            </a:pPr>
            <a:endParaRPr sz="1100">
              <a:latin typeface="Times New Roman"/>
              <a:cs typeface="Times New Roman"/>
            </a:endParaRPr>
          </a:p>
          <a:p>
            <a:pPr>
              <a:lnSpc>
                <a:spcPct val="100000"/>
              </a:lnSpc>
              <a:spcBef>
                <a:spcPts val="25"/>
              </a:spcBef>
            </a:pPr>
            <a:endParaRPr sz="1050">
              <a:latin typeface="Times New Roman"/>
              <a:cs typeface="Times New Roman"/>
            </a:endParaRPr>
          </a:p>
          <a:p>
            <a:pPr algn="just" marL="12700" marR="5080">
              <a:lnSpc>
                <a:spcPct val="100000"/>
              </a:lnSpc>
            </a:pPr>
            <a:r>
              <a:rPr dirty="0" sz="1000">
                <a:solidFill>
                  <a:srgbClr val="010202"/>
                </a:solidFill>
                <a:latin typeface="Times New Roman"/>
                <a:cs typeface="Times New Roman"/>
              </a:rPr>
              <a:t>The heat </a:t>
            </a:r>
            <a:r>
              <a:rPr dirty="0" sz="1000" spc="-10">
                <a:solidFill>
                  <a:srgbClr val="010202"/>
                </a:solidFill>
                <a:latin typeface="Times New Roman"/>
                <a:cs typeface="Times New Roman"/>
              </a:rPr>
              <a:t>capacity, </a:t>
            </a:r>
            <a:r>
              <a:rPr dirty="0" sz="1000">
                <a:solidFill>
                  <a:srgbClr val="010202"/>
                </a:solidFill>
                <a:latin typeface="Times New Roman"/>
                <a:cs typeface="Times New Roman"/>
              </a:rPr>
              <a:t>being dependent on the size of the system, is an extensive </a:t>
            </a:r>
            <a:r>
              <a:rPr dirty="0" sz="1000" spc="-10">
                <a:solidFill>
                  <a:srgbClr val="010202"/>
                </a:solidFill>
                <a:latin typeface="Times New Roman"/>
                <a:cs typeface="Times New Roman"/>
              </a:rPr>
              <a:t>property.  However, </a:t>
            </a:r>
            <a:r>
              <a:rPr dirty="0" sz="1000">
                <a:solidFill>
                  <a:srgbClr val="010202"/>
                </a:solidFill>
                <a:latin typeface="Times New Roman"/>
                <a:cs typeface="Times New Roman"/>
              </a:rPr>
              <a:t>in normal usage it is more convenient to use the heat capacity per unit quantity  of the system. Thus the specific heat of the system is the heat capacity per gram </a:t>
            </a:r>
            <a:r>
              <a:rPr dirty="0" sz="1000" spc="-5">
                <a:solidFill>
                  <a:srgbClr val="010202"/>
                </a:solidFill>
                <a:latin typeface="Times New Roman"/>
                <a:cs typeface="Times New Roman"/>
              </a:rPr>
              <a:t>at  constant </a:t>
            </a:r>
            <a:r>
              <a:rPr dirty="0" sz="1000" spc="-65" i="1">
                <a:solidFill>
                  <a:srgbClr val="010202"/>
                </a:solidFill>
                <a:latin typeface="Times New Roman"/>
                <a:cs typeface="Times New Roman"/>
              </a:rPr>
              <a:t>P, </a:t>
            </a:r>
            <a:r>
              <a:rPr dirty="0" sz="1000">
                <a:solidFill>
                  <a:srgbClr val="010202"/>
                </a:solidFill>
                <a:latin typeface="Times New Roman"/>
                <a:cs typeface="Times New Roman"/>
              </a:rPr>
              <a:t>and the molar heat capacity is the heat capacity per mole at constant pressure  </a:t>
            </a:r>
            <a:r>
              <a:rPr dirty="0" sz="1000" spc="-5">
                <a:solidFill>
                  <a:srgbClr val="010202"/>
                </a:solidFill>
                <a:latin typeface="Times New Roman"/>
                <a:cs typeface="Times New Roman"/>
              </a:rPr>
              <a:t>or at constant volume. Thus, for </a:t>
            </a:r>
            <a:r>
              <a:rPr dirty="0" sz="1000">
                <a:solidFill>
                  <a:srgbClr val="010202"/>
                </a:solidFill>
                <a:latin typeface="Times New Roman"/>
                <a:cs typeface="Times New Roman"/>
              </a:rPr>
              <a:t>a </a:t>
            </a:r>
            <a:r>
              <a:rPr dirty="0" sz="1000" spc="-5">
                <a:solidFill>
                  <a:srgbClr val="010202"/>
                </a:solidFill>
                <a:latin typeface="Times New Roman"/>
                <a:cs typeface="Times New Roman"/>
              </a:rPr>
              <a:t>system containing </a:t>
            </a:r>
            <a:r>
              <a:rPr dirty="0" sz="1000" i="1">
                <a:solidFill>
                  <a:srgbClr val="010202"/>
                </a:solidFill>
                <a:latin typeface="Times New Roman"/>
                <a:cs typeface="Times New Roman"/>
              </a:rPr>
              <a:t>n</a:t>
            </a:r>
            <a:r>
              <a:rPr dirty="0" sz="1000" spc="-15" i="1">
                <a:solidFill>
                  <a:srgbClr val="010202"/>
                </a:solidFill>
                <a:latin typeface="Times New Roman"/>
                <a:cs typeface="Times New Roman"/>
              </a:rPr>
              <a:t> </a:t>
            </a:r>
            <a:r>
              <a:rPr dirty="0" sz="1000" spc="-5">
                <a:solidFill>
                  <a:srgbClr val="010202"/>
                </a:solidFill>
                <a:latin typeface="Times New Roman"/>
                <a:cs typeface="Times New Roman"/>
              </a:rPr>
              <a:t>moles,</a:t>
            </a:r>
            <a:endParaRPr sz="1000">
              <a:latin typeface="Times New Roman"/>
              <a:cs typeface="Times New Roman"/>
            </a:endParaRPr>
          </a:p>
        </p:txBody>
      </p:sp>
      <p:sp>
        <p:nvSpPr>
          <p:cNvPr id="9" name="object 9"/>
          <p:cNvSpPr/>
          <p:nvPr/>
        </p:nvSpPr>
        <p:spPr>
          <a:xfrm>
            <a:off x="2203450" y="4214495"/>
            <a:ext cx="657225" cy="190500"/>
          </a:xfrm>
          <a:prstGeom prst="rect">
            <a:avLst/>
          </a:prstGeom>
          <a:blipFill>
            <a:blip r:embed="rId5" cstate="print"/>
            <a:stretch>
              <a:fillRect/>
            </a:stretch>
          </a:blipFill>
        </p:spPr>
        <p:txBody>
          <a:bodyPr wrap="square" lIns="0" tIns="0" rIns="0" bIns="0" rtlCol="0"/>
          <a:lstStyle/>
          <a:p/>
        </p:txBody>
      </p:sp>
      <p:sp>
        <p:nvSpPr>
          <p:cNvPr id="10" name="object 10"/>
          <p:cNvSpPr txBox="1"/>
          <p:nvPr/>
        </p:nvSpPr>
        <p:spPr>
          <a:xfrm>
            <a:off x="444500" y="4607559"/>
            <a:ext cx="208915" cy="177800"/>
          </a:xfrm>
          <a:prstGeom prst="rect">
            <a:avLst/>
          </a:prstGeom>
        </p:spPr>
        <p:txBody>
          <a:bodyPr wrap="square" lIns="0" tIns="12700" rIns="0" bIns="0" rtlCol="0" vert="horz">
            <a:spAutoFit/>
          </a:bodyPr>
          <a:lstStyle/>
          <a:p>
            <a:pPr marL="12700">
              <a:lnSpc>
                <a:spcPct val="100000"/>
              </a:lnSpc>
              <a:spcBef>
                <a:spcPts val="100"/>
              </a:spcBef>
            </a:pPr>
            <a:r>
              <a:rPr dirty="0" sz="1000">
                <a:solidFill>
                  <a:srgbClr val="010202"/>
                </a:solidFill>
                <a:latin typeface="Times New Roman"/>
                <a:cs typeface="Times New Roman"/>
              </a:rPr>
              <a:t>and</a:t>
            </a:r>
            <a:endParaRPr sz="1000">
              <a:latin typeface="Times New Roman"/>
              <a:cs typeface="Times New Roman"/>
            </a:endParaRPr>
          </a:p>
        </p:txBody>
      </p:sp>
      <p:sp>
        <p:nvSpPr>
          <p:cNvPr id="11" name="object 11"/>
          <p:cNvSpPr/>
          <p:nvPr/>
        </p:nvSpPr>
        <p:spPr>
          <a:xfrm>
            <a:off x="2198687" y="4959984"/>
            <a:ext cx="657225" cy="171450"/>
          </a:xfrm>
          <a:prstGeom prst="rect">
            <a:avLst/>
          </a:prstGeom>
          <a:blipFill>
            <a:blip r:embed="rId6" cstate="print"/>
            <a:stretch>
              <a:fillRect/>
            </a:stretch>
          </a:blipFill>
        </p:spPr>
        <p:txBody>
          <a:bodyPr wrap="square" lIns="0" tIns="0" rIns="0" bIns="0" rtlCol="0"/>
          <a:lstStyle/>
          <a:p/>
        </p:txBody>
      </p:sp>
      <p:sp>
        <p:nvSpPr>
          <p:cNvPr id="12" name="object 12"/>
          <p:cNvSpPr txBox="1"/>
          <p:nvPr/>
        </p:nvSpPr>
        <p:spPr>
          <a:xfrm>
            <a:off x="419100" y="5286882"/>
            <a:ext cx="4653915" cy="1538605"/>
          </a:xfrm>
          <a:prstGeom prst="rect">
            <a:avLst/>
          </a:prstGeom>
        </p:spPr>
        <p:txBody>
          <a:bodyPr wrap="square" lIns="0" tIns="59690" rIns="0" bIns="0" rtlCol="0" vert="horz">
            <a:spAutoFit/>
          </a:bodyPr>
          <a:lstStyle/>
          <a:p>
            <a:pPr algn="just" marL="38100">
              <a:lnSpc>
                <a:spcPct val="100000"/>
              </a:lnSpc>
              <a:spcBef>
                <a:spcPts val="470"/>
              </a:spcBef>
            </a:pPr>
            <a:r>
              <a:rPr dirty="0" sz="1000">
                <a:solidFill>
                  <a:srgbClr val="010202"/>
                </a:solidFill>
                <a:latin typeface="Times New Roman"/>
                <a:cs typeface="Times New Roman"/>
              </a:rPr>
              <a:t>where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 </a:t>
            </a:r>
            <a:r>
              <a:rPr dirty="0" sz="1000">
                <a:solidFill>
                  <a:srgbClr val="010202"/>
                </a:solidFill>
                <a:latin typeface="Times New Roman"/>
                <a:cs typeface="Times New Roman"/>
              </a:rPr>
              <a:t>and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v </a:t>
            </a:r>
            <a:r>
              <a:rPr dirty="0" sz="1000" spc="-5">
                <a:solidFill>
                  <a:srgbClr val="010202"/>
                </a:solidFill>
                <a:latin typeface="Times New Roman"/>
                <a:cs typeface="Times New Roman"/>
              </a:rPr>
              <a:t>are the molar</a:t>
            </a:r>
            <a:r>
              <a:rPr dirty="0" sz="1000" spc="90">
                <a:solidFill>
                  <a:srgbClr val="010202"/>
                </a:solidFill>
                <a:latin typeface="Times New Roman"/>
                <a:cs typeface="Times New Roman"/>
              </a:rPr>
              <a:t> </a:t>
            </a:r>
            <a:r>
              <a:rPr dirty="0" sz="1000" spc="-5">
                <a:solidFill>
                  <a:srgbClr val="010202"/>
                </a:solidFill>
                <a:latin typeface="Times New Roman"/>
                <a:cs typeface="Times New Roman"/>
              </a:rPr>
              <a:t>values.</a:t>
            </a:r>
            <a:endParaRPr sz="1000">
              <a:latin typeface="Times New Roman"/>
              <a:cs typeface="Times New Roman"/>
            </a:endParaRPr>
          </a:p>
          <a:p>
            <a:pPr marL="38100" indent="126364">
              <a:lnSpc>
                <a:spcPct val="100000"/>
              </a:lnSpc>
              <a:spcBef>
                <a:spcPts val="370"/>
              </a:spcBef>
            </a:pPr>
            <a:r>
              <a:rPr dirty="0" sz="1000">
                <a:solidFill>
                  <a:srgbClr val="010202"/>
                </a:solidFill>
                <a:latin typeface="Times New Roman"/>
                <a:cs typeface="Times New Roman"/>
              </a:rPr>
              <a:t>It</a:t>
            </a:r>
            <a:r>
              <a:rPr dirty="0" sz="1000" spc="30">
                <a:solidFill>
                  <a:srgbClr val="010202"/>
                </a:solidFill>
                <a:latin typeface="Times New Roman"/>
                <a:cs typeface="Times New Roman"/>
              </a:rPr>
              <a:t> </a:t>
            </a:r>
            <a:r>
              <a:rPr dirty="0" sz="1000">
                <a:solidFill>
                  <a:srgbClr val="010202"/>
                </a:solidFill>
                <a:latin typeface="Times New Roman"/>
                <a:cs typeface="Times New Roman"/>
              </a:rPr>
              <a:t>is</a:t>
            </a:r>
            <a:r>
              <a:rPr dirty="0" sz="1000" spc="30">
                <a:solidFill>
                  <a:srgbClr val="010202"/>
                </a:solidFill>
                <a:latin typeface="Times New Roman"/>
                <a:cs typeface="Times New Roman"/>
              </a:rPr>
              <a:t> </a:t>
            </a:r>
            <a:r>
              <a:rPr dirty="0" sz="1000">
                <a:solidFill>
                  <a:srgbClr val="010202"/>
                </a:solidFill>
                <a:latin typeface="Times New Roman"/>
                <a:cs typeface="Times New Roman"/>
              </a:rPr>
              <a:t>to</a:t>
            </a:r>
            <a:r>
              <a:rPr dirty="0" sz="1000" spc="30">
                <a:solidFill>
                  <a:srgbClr val="010202"/>
                </a:solidFill>
                <a:latin typeface="Times New Roman"/>
                <a:cs typeface="Times New Roman"/>
              </a:rPr>
              <a:t> </a:t>
            </a:r>
            <a:r>
              <a:rPr dirty="0" sz="1000">
                <a:solidFill>
                  <a:srgbClr val="010202"/>
                </a:solidFill>
                <a:latin typeface="Times New Roman"/>
                <a:cs typeface="Times New Roman"/>
              </a:rPr>
              <a:t>be</a:t>
            </a:r>
            <a:r>
              <a:rPr dirty="0" sz="1000" spc="35">
                <a:solidFill>
                  <a:srgbClr val="010202"/>
                </a:solidFill>
                <a:latin typeface="Times New Roman"/>
                <a:cs typeface="Times New Roman"/>
              </a:rPr>
              <a:t> </a:t>
            </a:r>
            <a:r>
              <a:rPr dirty="0" sz="1000">
                <a:solidFill>
                  <a:srgbClr val="010202"/>
                </a:solidFill>
                <a:latin typeface="Times New Roman"/>
                <a:cs typeface="Times New Roman"/>
              </a:rPr>
              <a:t>expected</a:t>
            </a:r>
            <a:r>
              <a:rPr dirty="0" sz="1000" spc="30">
                <a:solidFill>
                  <a:srgbClr val="010202"/>
                </a:solidFill>
                <a:latin typeface="Times New Roman"/>
                <a:cs typeface="Times New Roman"/>
              </a:rPr>
              <a:t> </a:t>
            </a:r>
            <a:r>
              <a:rPr dirty="0" sz="1000">
                <a:solidFill>
                  <a:srgbClr val="010202"/>
                </a:solidFill>
                <a:latin typeface="Times New Roman"/>
                <a:cs typeface="Times New Roman"/>
              </a:rPr>
              <a:t>that,</a:t>
            </a:r>
            <a:r>
              <a:rPr dirty="0" sz="1000" spc="30">
                <a:solidFill>
                  <a:srgbClr val="010202"/>
                </a:solidFill>
                <a:latin typeface="Times New Roman"/>
                <a:cs typeface="Times New Roman"/>
              </a:rPr>
              <a:t> </a:t>
            </a:r>
            <a:r>
              <a:rPr dirty="0" sz="1000">
                <a:solidFill>
                  <a:srgbClr val="010202"/>
                </a:solidFill>
                <a:latin typeface="Times New Roman"/>
                <a:cs typeface="Times New Roman"/>
              </a:rPr>
              <a:t>for</a:t>
            </a:r>
            <a:r>
              <a:rPr dirty="0" sz="1000" spc="30">
                <a:solidFill>
                  <a:srgbClr val="010202"/>
                </a:solidFill>
                <a:latin typeface="Times New Roman"/>
                <a:cs typeface="Times New Roman"/>
              </a:rPr>
              <a:t> </a:t>
            </a:r>
            <a:r>
              <a:rPr dirty="0" sz="1000">
                <a:solidFill>
                  <a:srgbClr val="010202"/>
                </a:solidFill>
                <a:latin typeface="Times New Roman"/>
                <a:cs typeface="Times New Roman"/>
              </a:rPr>
              <a:t>any</a:t>
            </a:r>
            <a:r>
              <a:rPr dirty="0" sz="1000" spc="35">
                <a:solidFill>
                  <a:srgbClr val="010202"/>
                </a:solidFill>
                <a:latin typeface="Times New Roman"/>
                <a:cs typeface="Times New Roman"/>
              </a:rPr>
              <a:t> </a:t>
            </a:r>
            <a:r>
              <a:rPr dirty="0" sz="1000">
                <a:solidFill>
                  <a:srgbClr val="010202"/>
                </a:solidFill>
                <a:latin typeface="Times New Roman"/>
                <a:cs typeface="Times New Roman"/>
              </a:rPr>
              <a:t>substance,</a:t>
            </a:r>
            <a:r>
              <a:rPr dirty="0" sz="1000" spc="30">
                <a:solidFill>
                  <a:srgbClr val="010202"/>
                </a:solidFill>
                <a:latin typeface="Times New Roman"/>
                <a:cs typeface="Times New Roman"/>
              </a:rPr>
              <a:t> </a:t>
            </a:r>
            <a:r>
              <a:rPr dirty="0" sz="1000" spc="5" i="1">
                <a:solidFill>
                  <a:srgbClr val="010202"/>
                </a:solidFill>
                <a:latin typeface="Times New Roman"/>
                <a:cs typeface="Times New Roman"/>
              </a:rPr>
              <a:t>C</a:t>
            </a:r>
            <a:r>
              <a:rPr dirty="0" baseline="-33333" sz="1125" spc="7" i="1">
                <a:solidFill>
                  <a:srgbClr val="010202"/>
                </a:solidFill>
                <a:latin typeface="Times New Roman"/>
                <a:cs typeface="Times New Roman"/>
              </a:rPr>
              <a:t>p</a:t>
            </a:r>
            <a:r>
              <a:rPr dirty="0" baseline="-33333" sz="1125" spc="142" i="1">
                <a:solidFill>
                  <a:srgbClr val="010202"/>
                </a:solidFill>
                <a:latin typeface="Times New Roman"/>
                <a:cs typeface="Times New Roman"/>
              </a:rPr>
              <a:t> </a:t>
            </a:r>
            <a:r>
              <a:rPr dirty="0" sz="1000">
                <a:solidFill>
                  <a:srgbClr val="010202"/>
                </a:solidFill>
                <a:latin typeface="Times New Roman"/>
                <a:cs typeface="Times New Roman"/>
              </a:rPr>
              <a:t>will</a:t>
            </a:r>
            <a:r>
              <a:rPr dirty="0" sz="1000" spc="35">
                <a:solidFill>
                  <a:srgbClr val="010202"/>
                </a:solidFill>
                <a:latin typeface="Times New Roman"/>
                <a:cs typeface="Times New Roman"/>
              </a:rPr>
              <a:t> </a:t>
            </a:r>
            <a:r>
              <a:rPr dirty="0" sz="1000">
                <a:solidFill>
                  <a:srgbClr val="010202"/>
                </a:solidFill>
                <a:latin typeface="Times New Roman"/>
                <a:cs typeface="Times New Roman"/>
              </a:rPr>
              <a:t>be</a:t>
            </a:r>
            <a:r>
              <a:rPr dirty="0" sz="1000" spc="35">
                <a:solidFill>
                  <a:srgbClr val="010202"/>
                </a:solidFill>
                <a:latin typeface="Times New Roman"/>
                <a:cs typeface="Times New Roman"/>
              </a:rPr>
              <a:t> </a:t>
            </a:r>
            <a:r>
              <a:rPr dirty="0" sz="1000">
                <a:solidFill>
                  <a:srgbClr val="010202"/>
                </a:solidFill>
                <a:latin typeface="Times New Roman"/>
                <a:cs typeface="Times New Roman"/>
              </a:rPr>
              <a:t>of</a:t>
            </a:r>
            <a:r>
              <a:rPr dirty="0" sz="1000" spc="30">
                <a:solidFill>
                  <a:srgbClr val="010202"/>
                </a:solidFill>
                <a:latin typeface="Times New Roman"/>
                <a:cs typeface="Times New Roman"/>
              </a:rPr>
              <a:t> </a:t>
            </a:r>
            <a:r>
              <a:rPr dirty="0" sz="1000">
                <a:solidFill>
                  <a:srgbClr val="010202"/>
                </a:solidFill>
                <a:latin typeface="Times New Roman"/>
                <a:cs typeface="Times New Roman"/>
              </a:rPr>
              <a:t>greater</a:t>
            </a:r>
            <a:r>
              <a:rPr dirty="0" sz="1000" spc="30">
                <a:solidFill>
                  <a:srgbClr val="010202"/>
                </a:solidFill>
                <a:latin typeface="Times New Roman"/>
                <a:cs typeface="Times New Roman"/>
              </a:rPr>
              <a:t> </a:t>
            </a:r>
            <a:r>
              <a:rPr dirty="0" sz="1000">
                <a:solidFill>
                  <a:srgbClr val="010202"/>
                </a:solidFill>
                <a:latin typeface="Times New Roman"/>
                <a:cs typeface="Times New Roman"/>
              </a:rPr>
              <a:t>magnitude</a:t>
            </a:r>
            <a:r>
              <a:rPr dirty="0" sz="1000" spc="30">
                <a:solidFill>
                  <a:srgbClr val="010202"/>
                </a:solidFill>
                <a:latin typeface="Times New Roman"/>
                <a:cs typeface="Times New Roman"/>
              </a:rPr>
              <a:t> </a:t>
            </a:r>
            <a:r>
              <a:rPr dirty="0" sz="1000">
                <a:solidFill>
                  <a:srgbClr val="010202"/>
                </a:solidFill>
                <a:latin typeface="Times New Roman"/>
                <a:cs typeface="Times New Roman"/>
              </a:rPr>
              <a:t>than</a:t>
            </a:r>
            <a:r>
              <a:rPr dirty="0" sz="1000" spc="30">
                <a:solidFill>
                  <a:srgbClr val="010202"/>
                </a:solidFill>
                <a:latin typeface="Times New Roman"/>
                <a:cs typeface="Times New Roman"/>
              </a:rPr>
              <a:t> </a:t>
            </a:r>
            <a:r>
              <a:rPr dirty="0" sz="1000" i="1">
                <a:solidFill>
                  <a:srgbClr val="010202"/>
                </a:solidFill>
                <a:latin typeface="Times New Roman"/>
                <a:cs typeface="Times New Roman"/>
              </a:rPr>
              <a:t>C</a:t>
            </a:r>
            <a:r>
              <a:rPr dirty="0" baseline="-33333" sz="1125" i="1">
                <a:solidFill>
                  <a:srgbClr val="010202"/>
                </a:solidFill>
                <a:latin typeface="Times New Roman"/>
                <a:cs typeface="Times New Roman"/>
              </a:rPr>
              <a:t>v</a:t>
            </a:r>
            <a:r>
              <a:rPr dirty="0" sz="1000" i="1">
                <a:solidFill>
                  <a:srgbClr val="010202"/>
                </a:solidFill>
                <a:latin typeface="Times New Roman"/>
                <a:cs typeface="Times New Roman"/>
              </a:rPr>
              <a:t>.</a:t>
            </a:r>
            <a:r>
              <a:rPr dirty="0" sz="1000" spc="35" i="1">
                <a:solidFill>
                  <a:srgbClr val="010202"/>
                </a:solidFill>
                <a:latin typeface="Times New Roman"/>
                <a:cs typeface="Times New Roman"/>
              </a:rPr>
              <a:t> </a:t>
            </a:r>
            <a:r>
              <a:rPr dirty="0" sz="1000">
                <a:solidFill>
                  <a:srgbClr val="010202"/>
                </a:solidFill>
                <a:latin typeface="Times New Roman"/>
                <a:cs typeface="Times New Roman"/>
              </a:rPr>
              <a:t>If</a:t>
            </a:r>
            <a:endParaRPr sz="1000">
              <a:latin typeface="Times New Roman"/>
              <a:cs typeface="Times New Roman"/>
            </a:endParaRPr>
          </a:p>
          <a:p>
            <a:pPr algn="just" marL="38100" marR="30480">
              <a:lnSpc>
                <a:spcPct val="100000"/>
              </a:lnSpc>
              <a:spcBef>
                <a:spcPts val="370"/>
              </a:spcBef>
            </a:pPr>
            <a:r>
              <a:rPr dirty="0" sz="1000">
                <a:solidFill>
                  <a:srgbClr val="010202"/>
                </a:solidFill>
                <a:latin typeface="Times New Roman"/>
                <a:cs typeface="Times New Roman"/>
              </a:rPr>
              <a:t>it is required that the temperature of a system be increased by a certain amount, then, </a:t>
            </a:r>
            <a:r>
              <a:rPr dirty="0" sz="1000" spc="-5">
                <a:solidFill>
                  <a:srgbClr val="010202"/>
                </a:solidFill>
                <a:latin typeface="Times New Roman"/>
                <a:cs typeface="Times New Roman"/>
              </a:rPr>
              <a:t>if  </a:t>
            </a:r>
            <a:r>
              <a:rPr dirty="0" sz="1000">
                <a:solidFill>
                  <a:srgbClr val="010202"/>
                </a:solidFill>
                <a:latin typeface="Times New Roman"/>
                <a:cs typeface="Times New Roman"/>
              </a:rPr>
              <a:t>the process is carried out at a constant volume, </a:t>
            </a:r>
            <a:r>
              <a:rPr dirty="0" sz="1000" spc="-15">
                <a:solidFill>
                  <a:srgbClr val="010202"/>
                </a:solidFill>
                <a:latin typeface="Times New Roman"/>
                <a:cs typeface="Times New Roman"/>
              </a:rPr>
              <a:t>all </a:t>
            </a:r>
            <a:r>
              <a:rPr dirty="0" sz="1000">
                <a:solidFill>
                  <a:srgbClr val="010202"/>
                </a:solidFill>
                <a:latin typeface="Times New Roman"/>
                <a:cs typeface="Times New Roman"/>
              </a:rPr>
              <a:t>of the heat added is used solely to raise  the temperature of the system. </a:t>
            </a:r>
            <a:r>
              <a:rPr dirty="0" sz="1000" spc="-5">
                <a:solidFill>
                  <a:srgbClr val="010202"/>
                </a:solidFill>
                <a:latin typeface="Times New Roman"/>
                <a:cs typeface="Times New Roman"/>
              </a:rPr>
              <a:t>However, </a:t>
            </a:r>
            <a:r>
              <a:rPr dirty="0" sz="1000">
                <a:solidFill>
                  <a:srgbClr val="010202"/>
                </a:solidFill>
                <a:latin typeface="Times New Roman"/>
                <a:cs typeface="Times New Roman"/>
              </a:rPr>
              <a:t>if the process is carried out at constant pressure,  then, in addition to raising the temperature by the required amount, the heat added is  required to provide the work necessary to expand the system at the constant pressure.  </a:t>
            </a:r>
            <a:r>
              <a:rPr dirty="0" sz="1000" spc="-5">
                <a:solidFill>
                  <a:srgbClr val="010202"/>
                </a:solidFill>
                <a:latin typeface="Times New Roman"/>
                <a:cs typeface="Times New Roman"/>
              </a:rPr>
              <a:t>This work of expansion against the constant pressure per degree of temperature increase  </a:t>
            </a:r>
            <a:r>
              <a:rPr dirty="0" sz="1000">
                <a:solidFill>
                  <a:srgbClr val="010202"/>
                </a:solidFill>
                <a:latin typeface="Times New Roman"/>
                <a:cs typeface="Times New Roman"/>
              </a:rPr>
              <a:t>is calculated</a:t>
            </a:r>
            <a:r>
              <a:rPr dirty="0" sz="1000" spc="-5">
                <a:solidFill>
                  <a:srgbClr val="010202"/>
                </a:solidFill>
                <a:latin typeface="Times New Roman"/>
                <a:cs typeface="Times New Roman"/>
              </a:rPr>
              <a:t> </a:t>
            </a:r>
            <a:r>
              <a:rPr dirty="0" sz="1000">
                <a:solidFill>
                  <a:srgbClr val="010202"/>
                </a:solidFill>
                <a:latin typeface="Times New Roman"/>
                <a:cs typeface="Times New Roman"/>
              </a:rPr>
              <a:t>as</a:t>
            </a:r>
            <a:endParaRPr sz="1000">
              <a:latin typeface="Times New Roman"/>
              <a:cs typeface="Times New Roman"/>
            </a:endParaRPr>
          </a:p>
        </p:txBody>
      </p:sp>
      <p:sp>
        <p:nvSpPr>
          <p:cNvPr id="13" name="object 13"/>
          <p:cNvSpPr/>
          <p:nvPr/>
        </p:nvSpPr>
        <p:spPr>
          <a:xfrm>
            <a:off x="1912937" y="6999922"/>
            <a:ext cx="1238250" cy="447675"/>
          </a:xfrm>
          <a:prstGeom prst="rect">
            <a:avLst/>
          </a:prstGeom>
          <a:blipFill>
            <a:blip r:embed="rId7"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Edited with https://pdfresizer.com</dc:creator>
  <dcterms:created xsi:type="dcterms:W3CDTF">2019-11-27T17:37:54Z</dcterms:created>
  <dcterms:modified xsi:type="dcterms:W3CDTF">2019-11-27T17:37:54Z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2019-11-27T00:00:00Z</vt:filetime>
  </property>
  <property fmtid="{D5CDD505-2E9C-101B-9397-08002B2CF9AE}" pid="3" name="Creator">
    <vt:lpwstr>Edited with https://pdfresizer.com</vt:lpwstr>
  </property>
  <property fmtid="{D5CDD505-2E9C-101B-9397-08002B2CF9AE}" pid="4" name="LastSaved">
    <vt:filetime>2019-11-27T00:00:00Z</vt:filetime>
  </property>
</Properties>
</file>